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336" r:id="rId2"/>
    <p:sldId id="258" r:id="rId3"/>
    <p:sldId id="367" r:id="rId4"/>
    <p:sldId id="339" r:id="rId5"/>
    <p:sldId id="340" r:id="rId6"/>
    <p:sldId id="341" r:id="rId7"/>
    <p:sldId id="346" r:id="rId8"/>
    <p:sldId id="347" r:id="rId9"/>
    <p:sldId id="342" r:id="rId10"/>
    <p:sldId id="343" r:id="rId11"/>
    <p:sldId id="370" r:id="rId12"/>
    <p:sldId id="348" r:id="rId13"/>
    <p:sldId id="349" r:id="rId14"/>
    <p:sldId id="350" r:id="rId15"/>
    <p:sldId id="351" r:id="rId16"/>
    <p:sldId id="352" r:id="rId17"/>
    <p:sldId id="371" r:id="rId18"/>
    <p:sldId id="354" r:id="rId19"/>
    <p:sldId id="358" r:id="rId20"/>
    <p:sldId id="353" r:id="rId21"/>
    <p:sldId id="356" r:id="rId22"/>
    <p:sldId id="355" r:id="rId23"/>
    <p:sldId id="357" r:id="rId24"/>
    <p:sldId id="361" r:id="rId25"/>
    <p:sldId id="368" r:id="rId26"/>
    <p:sldId id="359" r:id="rId27"/>
    <p:sldId id="360" r:id="rId28"/>
    <p:sldId id="362" r:id="rId29"/>
    <p:sldId id="363" r:id="rId30"/>
    <p:sldId id="364" r:id="rId31"/>
    <p:sldId id="366" r:id="rId32"/>
    <p:sldId id="365" r:id="rId33"/>
    <p:sldId id="344" r:id="rId34"/>
  </p:sldIdLst>
  <p:sldSz cx="12192000" cy="6858000"/>
  <p:notesSz cx="7099300" cy="10234613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1F20"/>
    <a:srgbClr val="EE7F00"/>
    <a:srgbClr val="46C331"/>
    <a:srgbClr val="3CA82A"/>
    <a:srgbClr val="34D61E"/>
    <a:srgbClr val="7E1A47"/>
    <a:srgbClr val="359325"/>
    <a:srgbClr val="000064"/>
    <a:srgbClr val="6CC43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Bez stylu, mřížka tabulky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Bez stylu, bez mřížky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3" autoAdjust="0"/>
    <p:restoredTop sz="86510" autoAdjust="0"/>
  </p:normalViewPr>
  <p:slideViewPr>
    <p:cSldViewPr snapToGrid="0">
      <p:cViewPr>
        <p:scale>
          <a:sx n="66" d="100"/>
          <a:sy n="66" d="100"/>
        </p:scale>
        <p:origin x="630" y="354"/>
      </p:cViewPr>
      <p:guideLst/>
    </p:cSldViewPr>
  </p:slideViewPr>
  <p:outlineViewPr>
    <p:cViewPr>
      <p:scale>
        <a:sx n="33" d="100"/>
        <a:sy n="33" d="100"/>
      </p:scale>
      <p:origin x="0" y="-207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4320" tIns="47160" rIns="94320" bIns="47160" rtlCol="0"/>
          <a:lstStyle>
            <a:lvl1pPr algn="l">
              <a:defRPr sz="1200"/>
            </a:lvl1pPr>
          </a:lstStyle>
          <a:p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4320" tIns="47160" rIns="94320" bIns="47160" rtlCol="0"/>
          <a:lstStyle>
            <a:lvl1pPr algn="r">
              <a:defRPr sz="1200"/>
            </a:lvl1pPr>
          </a:lstStyle>
          <a:p>
            <a:fld id="{A55B1EFD-F266-4952-839D-FB8E203607C8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4320" tIns="47160" rIns="94320" bIns="47160" rtlCol="0" anchor="b"/>
          <a:lstStyle>
            <a:lvl1pPr algn="l">
              <a:defRPr sz="1200"/>
            </a:lvl1pPr>
          </a:lstStyle>
          <a:p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4320" tIns="47160" rIns="94320" bIns="47160" rtlCol="0" anchor="b"/>
          <a:lstStyle>
            <a:lvl1pPr algn="r">
              <a:defRPr sz="1200"/>
            </a:lvl1pPr>
          </a:lstStyle>
          <a:p>
            <a:fld id="{DB0B487C-354A-4701-AE40-FCBE8DCD2312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5380392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4320" tIns="47160" rIns="94320" bIns="47160" rtlCol="0"/>
          <a:lstStyle>
            <a:lvl1pPr algn="l">
              <a:defRPr sz="1200"/>
            </a:lvl1pPr>
          </a:lstStyle>
          <a:p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4320" tIns="47160" rIns="94320" bIns="47160" rtlCol="0"/>
          <a:lstStyle>
            <a:lvl1pPr algn="r">
              <a:defRPr sz="1200"/>
            </a:lvl1pPr>
          </a:lstStyle>
          <a:p>
            <a:fld id="{289ED63F-6E8F-41B9-9617-952BF03844DF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320" tIns="47160" rIns="94320" bIns="47160" rtlCol="0" anchor="ctr"/>
          <a:lstStyle/>
          <a:p>
            <a:endParaRPr lang="cs-CZ" dirty="0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709930" y="4925408"/>
            <a:ext cx="5679440" cy="4029879"/>
          </a:xfrm>
          <a:prstGeom prst="rect">
            <a:avLst/>
          </a:prstGeom>
        </p:spPr>
        <p:txBody>
          <a:bodyPr vert="horz" lIns="94320" tIns="47160" rIns="94320" bIns="47160" rtlCol="0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4320" tIns="47160" rIns="94320" bIns="47160" rtlCol="0" anchor="b"/>
          <a:lstStyle>
            <a:lvl1pPr algn="l">
              <a:defRPr sz="1200"/>
            </a:lvl1pPr>
          </a:lstStyle>
          <a:p>
            <a:endParaRPr lang="cs-CZ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4320" tIns="47160" rIns="94320" bIns="47160" rtlCol="0" anchor="b"/>
          <a:lstStyle>
            <a:lvl1pPr algn="r">
              <a:defRPr sz="1200"/>
            </a:lvl1pPr>
          </a:lstStyle>
          <a:p>
            <a:fld id="{58A7D18C-6BE2-4332-8314-601E3D7A8492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43178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1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65085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10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3989319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11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766921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12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8668587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13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44358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14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141911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15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10784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16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7235209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17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8231215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18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427769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19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460486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smtClean="0"/>
              <a:t>Dobrý den,</a:t>
            </a:r>
            <a:r>
              <a:rPr lang="cs-CZ" baseline="0" dirty="0" smtClean="0"/>
              <a:t> jmenuji se Tomáš Moravec a rád bych Vám představil svůj diplomový projekt, zabývající se komplexním řešení zabezpečovacího zařízení pro domácnost, pod vedením pana Chaloupky.</a:t>
            </a:r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2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62517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20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876527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21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423881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22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4210600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23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487965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24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983170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25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2035753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26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2159091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27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859399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28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421460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29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3460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3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71497584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30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8261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31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7053488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32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68899339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33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50484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4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06870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5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31903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6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02687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7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23663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8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803534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 smtClean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A7D18C-6BE2-4332-8314-601E3D7A8492}" type="slidenum">
              <a:rPr lang="cs-CZ" smtClean="0"/>
              <a:t>9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70285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můžete upravit styl předlohy.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7165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786994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757175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009815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67367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319137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14446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439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30157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277030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87759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B0B95-F3C0-4D60-9845-F69DB066CC47}" type="datetimeFigureOut">
              <a:rPr lang="cs-CZ" smtClean="0"/>
              <a:t>23.04.2018</a:t>
            </a:fld>
            <a:endParaRPr lang="cs-CZ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B117C-3AB1-45A2-A55E-792D4A43F9AE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22894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-1" y="0"/>
            <a:ext cx="12192001" cy="6858000"/>
          </a:xfrm>
          <a:solidFill>
            <a:srgbClr val="7E1A47"/>
          </a:solidFill>
        </p:spPr>
        <p:txBody>
          <a:bodyPr anchor="ctr">
            <a:normAutofit/>
          </a:bodyPr>
          <a:lstStyle/>
          <a:p>
            <a:r>
              <a:rPr lang="cs-CZ" sz="4800" dirty="0" smtClean="0">
                <a:solidFill>
                  <a:schemeClr val="bg1"/>
                </a:solidFill>
              </a:rPr>
              <a:t>Inteligentní domovní systém</a:t>
            </a:r>
            <a:endParaRPr lang="cs-CZ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02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2880000" cy="261422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Zadání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sp>
        <p:nvSpPr>
          <p:cNvPr id="14" name="Podnadpis 2"/>
          <p:cNvSpPr txBox="1">
            <a:spLocks/>
          </p:cNvSpPr>
          <p:nvPr/>
        </p:nvSpPr>
        <p:spPr>
          <a:xfrm>
            <a:off x="3560064" y="2073890"/>
            <a:ext cx="8095488" cy="2614224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Jádrem systému bude modul s mikropočítačem řady Arduino, který bude sbírat a zpracovávat data z domovních/venkovních bezpečnostních (pohybové čidlo, čidla otevření dveří a oken?) a meteorologických senzorů (teplotní, srážková čidla?) a zároveň bude vhodný pro elektronické ovládání některých domovních zařízení (elektrické topení, klimatizace?). K mikropočítači bude vhodně připojen GSM/GPRS modul pro příjem a odesílání dat.</a:t>
            </a:r>
            <a:endParaRPr lang="cs-CZ" sz="2000" dirty="0">
              <a:solidFill>
                <a:schemeClr val="bg1"/>
              </a:solidFill>
            </a:endParaRPr>
          </a:p>
        </p:txBody>
      </p:sp>
      <p:sp>
        <p:nvSpPr>
          <p:cNvPr id="11" name="Podnadpis 2"/>
          <p:cNvSpPr txBox="1">
            <a:spLocks/>
          </p:cNvSpPr>
          <p:nvPr/>
        </p:nvSpPr>
        <p:spPr>
          <a:xfrm>
            <a:off x="451584" y="4934858"/>
            <a:ext cx="2880000" cy="1516117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Řešení</a:t>
            </a:r>
            <a:endParaRPr lang="cs-CZ" sz="2000" dirty="0"/>
          </a:p>
        </p:txBody>
      </p:sp>
      <p:sp>
        <p:nvSpPr>
          <p:cNvPr id="12" name="Podnadpis 2"/>
          <p:cNvSpPr txBox="1">
            <a:spLocks/>
          </p:cNvSpPr>
          <p:nvPr/>
        </p:nvSpPr>
        <p:spPr>
          <a:xfrm>
            <a:off x="3560064" y="4934857"/>
            <a:ext cx="8095488" cy="1516117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Postaven prototyp, navržen způsob komunikace, navrženo API, zhotovena kompletní </a:t>
            </a:r>
            <a:r>
              <a:rPr lang="cs-CZ" sz="2000" dirty="0">
                <a:solidFill>
                  <a:schemeClr val="bg1"/>
                </a:solidFill>
              </a:rPr>
              <a:t>implementace firmware v jazyce C</a:t>
            </a:r>
            <a:r>
              <a:rPr lang="cs-CZ" sz="2000" dirty="0" smtClean="0">
                <a:solidFill>
                  <a:schemeClr val="bg1"/>
                </a:solidFill>
              </a:rPr>
              <a:t>++,</a:t>
            </a:r>
            <a:r>
              <a:rPr lang="cs-CZ" sz="2000" dirty="0" smtClean="0">
                <a:solidFill>
                  <a:schemeClr val="bg1"/>
                </a:solidFill>
              </a:rPr>
              <a:t> pro </a:t>
            </a:r>
            <a:r>
              <a:rPr lang="cs-CZ" sz="2000" dirty="0" smtClean="0">
                <a:solidFill>
                  <a:schemeClr val="bg1"/>
                </a:solidFill>
              </a:rPr>
              <a:t>čtení a správu všech periferií, stejně tak jako pro řízení komunikace a poskytování API. </a:t>
            </a:r>
            <a:r>
              <a:rPr lang="cs-CZ" sz="2000" dirty="0" smtClean="0">
                <a:solidFill>
                  <a:schemeClr val="bg1"/>
                </a:solidFill>
              </a:rPr>
              <a:t> </a:t>
            </a:r>
            <a:endParaRPr lang="cs-CZ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81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chemeClr val="bg1"/>
                </a:solidFill>
              </a:rPr>
              <a:t>Blokové schéma ústředny</a:t>
            </a:r>
          </a:p>
        </p:txBody>
      </p:sp>
      <p:sp>
        <p:nvSpPr>
          <p:cNvPr id="13" name="TextovéPole 12"/>
          <p:cNvSpPr txBox="1"/>
          <p:nvPr/>
        </p:nvSpPr>
        <p:spPr>
          <a:xfrm>
            <a:off x="419002" y="2249515"/>
            <a:ext cx="3600000" cy="397031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Komunikační zařízení</a:t>
            </a: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xtovéPole 14"/>
          <p:cNvSpPr txBox="1"/>
          <p:nvPr/>
        </p:nvSpPr>
        <p:spPr>
          <a:xfrm>
            <a:off x="4295999" y="2249515"/>
            <a:ext cx="3600000" cy="397031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Arduino Uno</a:t>
            </a: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xtovéPole 15"/>
          <p:cNvSpPr txBox="1"/>
          <p:nvPr/>
        </p:nvSpPr>
        <p:spPr>
          <a:xfrm>
            <a:off x="8172996" y="2249515"/>
            <a:ext cx="3600000" cy="397031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Periferie</a:t>
            </a: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7" name="TextovéPole 16"/>
          <p:cNvSpPr txBox="1"/>
          <p:nvPr/>
        </p:nvSpPr>
        <p:spPr>
          <a:xfrm>
            <a:off x="1156934" y="3311344"/>
            <a:ext cx="2124136" cy="9233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USB</a:t>
            </a:r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TextovéPole 17"/>
          <p:cNvSpPr txBox="1"/>
          <p:nvPr/>
        </p:nvSpPr>
        <p:spPr>
          <a:xfrm>
            <a:off x="1156934" y="4709124"/>
            <a:ext cx="2124136" cy="9233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GPRS Modul</a:t>
            </a:r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" name="TextovéPole 18"/>
          <p:cNvSpPr txBox="1"/>
          <p:nvPr/>
        </p:nvSpPr>
        <p:spPr>
          <a:xfrm>
            <a:off x="5033931" y="3311344"/>
            <a:ext cx="2124136" cy="2308324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ATmega328P</a:t>
            </a: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" name="TextovéPole 19"/>
          <p:cNvSpPr txBox="1"/>
          <p:nvPr/>
        </p:nvSpPr>
        <p:spPr>
          <a:xfrm>
            <a:off x="8910928" y="3311344"/>
            <a:ext cx="212413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Dveřní čidlo</a:t>
            </a:r>
          </a:p>
        </p:txBody>
      </p:sp>
      <p:sp>
        <p:nvSpPr>
          <p:cNvPr id="21" name="TextovéPole 20"/>
          <p:cNvSpPr txBox="1"/>
          <p:nvPr/>
        </p:nvSpPr>
        <p:spPr>
          <a:xfrm>
            <a:off x="8910928" y="4280840"/>
            <a:ext cx="212413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Senzor pohybu</a:t>
            </a:r>
          </a:p>
        </p:txBody>
      </p:sp>
      <p:sp>
        <p:nvSpPr>
          <p:cNvPr id="22" name="TextovéPole 21"/>
          <p:cNvSpPr txBox="1"/>
          <p:nvPr/>
        </p:nvSpPr>
        <p:spPr>
          <a:xfrm>
            <a:off x="8910928" y="5250336"/>
            <a:ext cx="212413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Spínací prvek</a:t>
            </a:r>
          </a:p>
        </p:txBody>
      </p:sp>
      <p:cxnSp>
        <p:nvCxnSpPr>
          <p:cNvPr id="23" name="Přímá spojnice se šipkou 22"/>
          <p:cNvCxnSpPr>
            <a:stCxn id="17" idx="3"/>
            <a:endCxn id="19" idx="1"/>
          </p:cNvCxnSpPr>
          <p:nvPr/>
        </p:nvCxnSpPr>
        <p:spPr>
          <a:xfrm>
            <a:off x="3281070" y="3773009"/>
            <a:ext cx="1752861" cy="69249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Přímá spojnice se šipkou 23"/>
          <p:cNvCxnSpPr>
            <a:stCxn id="19" idx="1"/>
            <a:endCxn id="18" idx="3"/>
          </p:cNvCxnSpPr>
          <p:nvPr/>
        </p:nvCxnSpPr>
        <p:spPr>
          <a:xfrm flipH="1">
            <a:off x="3281070" y="4465506"/>
            <a:ext cx="1752861" cy="70528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Přímá spojnice se šipkou 24"/>
          <p:cNvCxnSpPr>
            <a:stCxn id="19" idx="3"/>
            <a:endCxn id="20" idx="1"/>
          </p:cNvCxnSpPr>
          <p:nvPr/>
        </p:nvCxnSpPr>
        <p:spPr>
          <a:xfrm flipV="1">
            <a:off x="7158067" y="3496010"/>
            <a:ext cx="1752861" cy="9694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Přímá spojnice se šipkou 25"/>
          <p:cNvCxnSpPr>
            <a:stCxn id="19" idx="3"/>
            <a:endCxn id="21" idx="1"/>
          </p:cNvCxnSpPr>
          <p:nvPr/>
        </p:nvCxnSpPr>
        <p:spPr>
          <a:xfrm>
            <a:off x="7158067" y="4465506"/>
            <a:ext cx="175286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Přímá spojnice se šipkou 26"/>
          <p:cNvCxnSpPr>
            <a:stCxn id="19" idx="3"/>
          </p:cNvCxnSpPr>
          <p:nvPr/>
        </p:nvCxnSpPr>
        <p:spPr>
          <a:xfrm>
            <a:off x="7158067" y="4465506"/>
            <a:ext cx="1752861" cy="9694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Přímá spojnice se šipkou 27"/>
          <p:cNvCxnSpPr>
            <a:stCxn id="17" idx="1"/>
          </p:cNvCxnSpPr>
          <p:nvPr/>
        </p:nvCxnSpPr>
        <p:spPr>
          <a:xfrm flipH="1">
            <a:off x="0" y="3773009"/>
            <a:ext cx="115693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Přímá spojnice se šipkou 28"/>
          <p:cNvCxnSpPr>
            <a:stCxn id="18" idx="1"/>
          </p:cNvCxnSpPr>
          <p:nvPr/>
        </p:nvCxnSpPr>
        <p:spPr>
          <a:xfrm flipH="1">
            <a:off x="-1" y="5170789"/>
            <a:ext cx="115693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6125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2880000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Prototyp centrály bez připojeného GPRS modulu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pic>
        <p:nvPicPr>
          <p:cNvPr id="13" name="Obrázek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507" y="2073890"/>
            <a:ext cx="6630173" cy="49726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4298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2880000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Prototyp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pic>
        <p:nvPicPr>
          <p:cNvPr id="13" name="Obrázek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507" y="2073890"/>
            <a:ext cx="6630173" cy="4972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ovéPole 5"/>
          <p:cNvSpPr txBox="1"/>
          <p:nvPr/>
        </p:nvSpPr>
        <p:spPr>
          <a:xfrm>
            <a:off x="4292721" y="5023104"/>
            <a:ext cx="1602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b="1" dirty="0" smtClean="0">
                <a:solidFill>
                  <a:schemeClr val="bg1"/>
                </a:solidFill>
              </a:rPr>
              <a:t>Řídící jednotka</a:t>
            </a:r>
            <a:endParaRPr lang="cs-CZ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082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2880000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Prototyp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pic>
        <p:nvPicPr>
          <p:cNvPr id="13" name="Obrázek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508" y="2073890"/>
            <a:ext cx="6630171" cy="4972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ovéPole 5"/>
          <p:cNvSpPr txBox="1"/>
          <p:nvPr/>
        </p:nvSpPr>
        <p:spPr>
          <a:xfrm>
            <a:off x="5914257" y="5608320"/>
            <a:ext cx="1663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b="1" dirty="0" smtClean="0">
                <a:solidFill>
                  <a:schemeClr val="bg1"/>
                </a:solidFill>
              </a:rPr>
              <a:t>Kontrolní dioda</a:t>
            </a:r>
            <a:endParaRPr lang="cs-CZ" b="1" dirty="0">
              <a:solidFill>
                <a:schemeClr val="bg1"/>
              </a:solidFill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9528658" y="3358896"/>
            <a:ext cx="1192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b="1" dirty="0" smtClean="0">
                <a:solidFill>
                  <a:schemeClr val="bg1"/>
                </a:solidFill>
              </a:rPr>
              <a:t>Senzor PIR</a:t>
            </a:r>
            <a:endParaRPr lang="cs-CZ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75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2880000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Prototyp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pic>
        <p:nvPicPr>
          <p:cNvPr id="13" name="Obrázek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508" y="2073890"/>
            <a:ext cx="6630171" cy="4972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ovéPole 5"/>
          <p:cNvSpPr txBox="1"/>
          <p:nvPr/>
        </p:nvSpPr>
        <p:spPr>
          <a:xfrm>
            <a:off x="10354626" y="3681984"/>
            <a:ext cx="1322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b="1" dirty="0" smtClean="0">
                <a:solidFill>
                  <a:schemeClr val="bg1"/>
                </a:solidFill>
              </a:rPr>
              <a:t>Dveřní čidlo</a:t>
            </a:r>
            <a:endParaRPr lang="cs-CZ" b="1" dirty="0">
              <a:solidFill>
                <a:schemeClr val="bg1"/>
              </a:solidFill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5914257" y="5608320"/>
            <a:ext cx="1663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b="1" dirty="0" smtClean="0">
                <a:solidFill>
                  <a:schemeClr val="bg1"/>
                </a:solidFill>
              </a:rPr>
              <a:t>Kontrolní dioda</a:t>
            </a:r>
            <a:endParaRPr lang="cs-CZ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63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2880000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Prototyp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>
                <a:solidFill>
                  <a:schemeClr val="bg1"/>
                </a:solidFill>
              </a:rPr>
              <a:t>Vytvoření firmware ústředny (Arduino)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3" name="Obrázek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508" y="2073890"/>
            <a:ext cx="6630171" cy="49726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ovéPole 5"/>
          <p:cNvSpPr txBox="1"/>
          <p:nvPr/>
        </p:nvSpPr>
        <p:spPr>
          <a:xfrm>
            <a:off x="8769666" y="3243072"/>
            <a:ext cx="1455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b="1" dirty="0" smtClean="0">
                <a:solidFill>
                  <a:schemeClr val="bg1"/>
                </a:solidFill>
              </a:rPr>
              <a:t>Spínací prvek</a:t>
            </a:r>
            <a:endParaRPr lang="cs-CZ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97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chemeClr val="bg1"/>
                </a:solidFill>
              </a:rPr>
              <a:t>Komunikační API</a:t>
            </a:r>
          </a:p>
        </p:txBody>
      </p:sp>
      <p:graphicFrame>
        <p:nvGraphicFramePr>
          <p:cNvPr id="7" name="Tabulk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9203215"/>
              </p:ext>
            </p:extLst>
          </p:nvPr>
        </p:nvGraphicFramePr>
        <p:xfrm>
          <a:off x="422166" y="2340761"/>
          <a:ext cx="11347668" cy="380905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36917">
                  <a:extLst>
                    <a:ext uri="{9D8B030D-6E8A-4147-A177-3AD203B41FA5}">
                      <a16:colId xmlns:a16="http://schemas.microsoft.com/office/drawing/2014/main" val="4148163066"/>
                    </a:ext>
                  </a:extLst>
                </a:gridCol>
                <a:gridCol w="2836917">
                  <a:extLst>
                    <a:ext uri="{9D8B030D-6E8A-4147-A177-3AD203B41FA5}">
                      <a16:colId xmlns:a16="http://schemas.microsoft.com/office/drawing/2014/main" val="3555131239"/>
                    </a:ext>
                  </a:extLst>
                </a:gridCol>
                <a:gridCol w="2836917">
                  <a:extLst>
                    <a:ext uri="{9D8B030D-6E8A-4147-A177-3AD203B41FA5}">
                      <a16:colId xmlns:a16="http://schemas.microsoft.com/office/drawing/2014/main" val="2387938179"/>
                    </a:ext>
                  </a:extLst>
                </a:gridCol>
                <a:gridCol w="2836917">
                  <a:extLst>
                    <a:ext uri="{9D8B030D-6E8A-4147-A177-3AD203B41FA5}">
                      <a16:colId xmlns:a16="http://schemas.microsoft.com/office/drawing/2014/main" val="2110252471"/>
                    </a:ext>
                  </a:extLst>
                </a:gridCol>
              </a:tblGrid>
              <a:tr h="977476"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Dotaz</a:t>
                      </a:r>
                      <a:endParaRPr lang="cs-CZ" dirty="0"/>
                    </a:p>
                  </a:txBody>
                  <a:tcPr anchor="ctr">
                    <a:solidFill>
                      <a:srgbClr val="EE7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Parametry</a:t>
                      </a:r>
                      <a:endParaRPr lang="cs-CZ" dirty="0"/>
                    </a:p>
                  </a:txBody>
                  <a:tcPr anchor="ctr">
                    <a:solidFill>
                      <a:srgbClr val="EE7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Popis</a:t>
                      </a:r>
                      <a:endParaRPr lang="cs-CZ" dirty="0"/>
                    </a:p>
                  </a:txBody>
                  <a:tcPr anchor="ctr">
                    <a:solidFill>
                      <a:srgbClr val="EE7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Vrací</a:t>
                      </a:r>
                      <a:endParaRPr lang="cs-CZ" dirty="0"/>
                    </a:p>
                  </a:txBody>
                  <a:tcPr anchor="ctr">
                    <a:solidFill>
                      <a:srgbClr val="EE7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7074347"/>
                  </a:ext>
                </a:extLst>
              </a:tr>
              <a:tr h="566315"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GetAllSensors()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/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Vrací list všech senzorů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Id, pin, name, state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740896"/>
                  </a:ext>
                </a:extLst>
              </a:tr>
              <a:tr h="566315">
                <a:tc>
                  <a:txBody>
                    <a:bodyPr/>
                    <a:lstStyle/>
                    <a:p>
                      <a:pPr algn="ctr"/>
                      <a:r>
                        <a:rPr lang="cs-CZ" sz="1800" b="0" i="0" u="none" strike="noStrike" kern="1200" baseline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SetSensorName()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id, name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Změna jména</a:t>
                      </a:r>
                      <a:r>
                        <a:rPr lang="cs-CZ" baseline="0" dirty="0" smtClean="0">
                          <a:solidFill>
                            <a:schemeClr val="bg1"/>
                          </a:solidFill>
                        </a:rPr>
                        <a:t> senzoru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OK, ERROR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9438052"/>
                  </a:ext>
                </a:extLst>
              </a:tr>
              <a:tr h="566315">
                <a:tc>
                  <a:txBody>
                    <a:bodyPr/>
                    <a:lstStyle/>
                    <a:p>
                      <a:pPr algn="ctr"/>
                      <a:r>
                        <a:rPr lang="cs-CZ" sz="1800" b="0" i="0" u="none" strike="noStrike" kern="1200" baseline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AddSensor()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pin, name, type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Přidání nového</a:t>
                      </a:r>
                      <a:r>
                        <a:rPr lang="cs-CZ" baseline="0" dirty="0" smtClean="0">
                          <a:solidFill>
                            <a:schemeClr val="bg1"/>
                          </a:solidFill>
                        </a:rPr>
                        <a:t> senzoru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OK, ERROR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6297744"/>
                  </a:ext>
                </a:extLst>
              </a:tr>
              <a:tr h="566315">
                <a:tc>
                  <a:txBody>
                    <a:bodyPr/>
                    <a:lstStyle/>
                    <a:p>
                      <a:pPr algn="ctr"/>
                      <a:r>
                        <a:rPr lang="cs-CZ" sz="1800" b="0" i="0" u="none" strike="noStrike" kern="1200" baseline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DeleteSensor()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id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Smazání</a:t>
                      </a:r>
                      <a:r>
                        <a:rPr lang="cs-CZ" baseline="0" dirty="0" smtClean="0">
                          <a:solidFill>
                            <a:schemeClr val="bg1"/>
                          </a:solidFill>
                        </a:rPr>
                        <a:t> senzoru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OK, ERROR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31F20">
                        <a:alpha val="53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0699892"/>
                  </a:ext>
                </a:extLst>
              </a:tr>
              <a:tr h="566315"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…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…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…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231F20">
                        <a:alpha val="5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>
                          <a:solidFill>
                            <a:schemeClr val="bg1"/>
                          </a:solidFill>
                        </a:rPr>
                        <a:t>…</a:t>
                      </a:r>
                      <a:endParaRPr lang="cs-CZ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231F20">
                        <a:alpha val="53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4423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0633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dnadpis 2"/>
          <p:cNvSpPr txBox="1">
            <a:spLocks/>
          </p:cNvSpPr>
          <p:nvPr/>
        </p:nvSpPr>
        <p:spPr>
          <a:xfrm>
            <a:off x="1414272" y="2073891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>
                <a:solidFill>
                  <a:schemeClr val="bg1"/>
                </a:solidFill>
              </a:rPr>
              <a:t>Seznámení s problematikou a rešerše</a:t>
            </a:r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451584" y="2073891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1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Cíle práce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9" name="Podnadpis 2"/>
          <p:cNvSpPr txBox="1">
            <a:spLocks/>
          </p:cNvSpPr>
          <p:nvPr/>
        </p:nvSpPr>
        <p:spPr>
          <a:xfrm>
            <a:off x="451584" y="2988162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2</a:t>
            </a:r>
            <a:endParaRPr lang="cs-CZ" sz="2000" dirty="0"/>
          </a:p>
        </p:txBody>
      </p:sp>
      <p:sp>
        <p:nvSpPr>
          <p:cNvPr id="20" name="Podnadpis 2"/>
          <p:cNvSpPr txBox="1">
            <a:spLocks/>
          </p:cNvSpPr>
          <p:nvPr/>
        </p:nvSpPr>
        <p:spPr>
          <a:xfrm>
            <a:off x="451584" y="3902433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3</a:t>
            </a:r>
            <a:endParaRPr lang="cs-CZ" sz="2000" dirty="0"/>
          </a:p>
        </p:txBody>
      </p:sp>
      <p:sp>
        <p:nvSpPr>
          <p:cNvPr id="21" name="Podnadpis 2"/>
          <p:cNvSpPr txBox="1">
            <a:spLocks/>
          </p:cNvSpPr>
          <p:nvPr/>
        </p:nvSpPr>
        <p:spPr>
          <a:xfrm>
            <a:off x="451584" y="4816704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4</a:t>
            </a:r>
            <a:endParaRPr lang="cs-CZ" sz="2000" dirty="0"/>
          </a:p>
        </p:txBody>
      </p:sp>
      <p:sp>
        <p:nvSpPr>
          <p:cNvPr id="22" name="Podnadpis 2"/>
          <p:cNvSpPr txBox="1">
            <a:spLocks/>
          </p:cNvSpPr>
          <p:nvPr/>
        </p:nvSpPr>
        <p:spPr>
          <a:xfrm>
            <a:off x="451584" y="5730975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5</a:t>
            </a:r>
            <a:endParaRPr lang="cs-CZ" sz="2000" dirty="0"/>
          </a:p>
        </p:txBody>
      </p:sp>
      <p:sp>
        <p:nvSpPr>
          <p:cNvPr id="23" name="Podnadpis 2"/>
          <p:cNvSpPr txBox="1">
            <a:spLocks/>
          </p:cNvSpPr>
          <p:nvPr/>
        </p:nvSpPr>
        <p:spPr>
          <a:xfrm>
            <a:off x="1414272" y="2988162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sp>
        <p:nvSpPr>
          <p:cNvPr id="24" name="Podnadpis 2"/>
          <p:cNvSpPr txBox="1">
            <a:spLocks/>
          </p:cNvSpPr>
          <p:nvPr/>
        </p:nvSpPr>
        <p:spPr>
          <a:xfrm>
            <a:off x="1414272" y="3902433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desktopové aplikace (Windows)</a:t>
            </a:r>
          </a:p>
        </p:txBody>
      </p:sp>
      <p:sp>
        <p:nvSpPr>
          <p:cNvPr id="25" name="Podnadpis 2"/>
          <p:cNvSpPr txBox="1">
            <a:spLocks/>
          </p:cNvSpPr>
          <p:nvPr/>
        </p:nvSpPr>
        <p:spPr>
          <a:xfrm>
            <a:off x="1414272" y="4816704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mobilní aplikace (Android)</a:t>
            </a:r>
          </a:p>
        </p:txBody>
      </p:sp>
      <p:sp>
        <p:nvSpPr>
          <p:cNvPr id="26" name="Podnadpis 2"/>
          <p:cNvSpPr txBox="1">
            <a:spLocks/>
          </p:cNvSpPr>
          <p:nvPr/>
        </p:nvSpPr>
        <p:spPr>
          <a:xfrm>
            <a:off x="1414272" y="5730975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webové aplikace (Web)</a:t>
            </a:r>
          </a:p>
        </p:txBody>
      </p:sp>
    </p:spTree>
    <p:extLst>
      <p:ext uri="{BB962C8B-B14F-4D97-AF65-F5344CB8AC3E}">
        <p14:creationId xmlns:p14="http://schemas.microsoft.com/office/powerpoint/2010/main" val="413704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2880000" cy="2546878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Zadání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Vytvoření desktopové aplikace (Windows)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4" name="Podnadpis 2"/>
          <p:cNvSpPr txBox="1">
            <a:spLocks/>
          </p:cNvSpPr>
          <p:nvPr/>
        </p:nvSpPr>
        <p:spPr>
          <a:xfrm>
            <a:off x="3560064" y="2073890"/>
            <a:ext cx="8095488" cy="2546878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Vytvořené zařízení (inteligentní domovní systém) </a:t>
            </a:r>
            <a:r>
              <a:rPr lang="cs-CZ" sz="2000" b="1" dirty="0" smtClean="0">
                <a:solidFill>
                  <a:schemeClr val="bg1"/>
                </a:solidFill>
              </a:rPr>
              <a:t>bude konfigurovatelné a ovladatelné programem vytvořeným v C</a:t>
            </a:r>
            <a:r>
              <a:rPr lang="en-US" sz="2000" b="1" dirty="0" smtClean="0">
                <a:solidFill>
                  <a:schemeClr val="bg1"/>
                </a:solidFill>
              </a:rPr>
              <a:t>#</a:t>
            </a:r>
            <a:r>
              <a:rPr lang="cs-CZ" sz="2000" b="1" dirty="0">
                <a:solidFill>
                  <a:schemeClr val="bg1"/>
                </a:solidFill>
              </a:rPr>
              <a:t> </a:t>
            </a:r>
            <a:r>
              <a:rPr lang="cs-CZ" sz="2000" b="1" dirty="0" smtClean="0">
                <a:solidFill>
                  <a:schemeClr val="bg1"/>
                </a:solidFill>
              </a:rPr>
              <a:t>WPF</a:t>
            </a:r>
            <a:r>
              <a:rPr lang="cs-CZ" sz="2000" dirty="0" smtClean="0">
                <a:solidFill>
                  <a:schemeClr val="bg1"/>
                </a:solidFill>
              </a:rPr>
              <a:t>, případně ovládacím programem z mobilního telefonu, nebo  z vlastních responzivně navržených webových stránek.</a:t>
            </a:r>
            <a:endParaRPr lang="cs-CZ" sz="2000" dirty="0">
              <a:solidFill>
                <a:schemeClr val="bg1"/>
              </a:solidFill>
            </a:endParaRPr>
          </a:p>
        </p:txBody>
      </p:sp>
      <p:sp>
        <p:nvSpPr>
          <p:cNvPr id="11" name="Podnadpis 2"/>
          <p:cNvSpPr txBox="1">
            <a:spLocks/>
          </p:cNvSpPr>
          <p:nvPr/>
        </p:nvSpPr>
        <p:spPr>
          <a:xfrm>
            <a:off x="451584" y="4901184"/>
            <a:ext cx="2880000" cy="1549791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Řešení</a:t>
            </a:r>
            <a:endParaRPr lang="cs-CZ" sz="2000" dirty="0"/>
          </a:p>
        </p:txBody>
      </p:sp>
      <p:sp>
        <p:nvSpPr>
          <p:cNvPr id="12" name="Podnadpis 2"/>
          <p:cNvSpPr txBox="1">
            <a:spLocks/>
          </p:cNvSpPr>
          <p:nvPr/>
        </p:nvSpPr>
        <p:spPr>
          <a:xfrm>
            <a:off x="3560064" y="4901183"/>
            <a:ext cx="8095488" cy="1549791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Kompletní implementace v jazyce </a:t>
            </a:r>
            <a:r>
              <a:rPr lang="en-US" sz="2000" dirty="0" smtClean="0">
                <a:solidFill>
                  <a:schemeClr val="bg1"/>
                </a:solidFill>
              </a:rPr>
              <a:t>C#</a:t>
            </a:r>
            <a:r>
              <a:rPr lang="cs-CZ" sz="2000" dirty="0" smtClean="0">
                <a:solidFill>
                  <a:schemeClr val="bg1"/>
                </a:solidFill>
              </a:rPr>
              <a:t>, včetně integrace všech funkcí API a kompatibilitou pro všechny existující desky Arduino.</a:t>
            </a:r>
            <a:endParaRPr lang="cs-CZ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461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0" y="-1"/>
            <a:ext cx="12192001" cy="4078515"/>
          </a:xfrm>
          <a:solidFill>
            <a:srgbClr val="7E1A47"/>
          </a:solidFill>
        </p:spPr>
        <p:txBody>
          <a:bodyPr anchor="ctr">
            <a:normAutofit/>
          </a:bodyPr>
          <a:lstStyle/>
          <a:p>
            <a:r>
              <a:rPr lang="cs-CZ" sz="4800" dirty="0" smtClean="0">
                <a:solidFill>
                  <a:schemeClr val="bg1"/>
                </a:solidFill>
              </a:rPr>
              <a:t>Inteligentní domovní systém</a:t>
            </a:r>
            <a:endParaRPr lang="cs-CZ" sz="4800" dirty="0">
              <a:solidFill>
                <a:schemeClr val="bg1"/>
              </a:solidFill>
            </a:endParaRPr>
          </a:p>
        </p:txBody>
      </p:sp>
      <p:sp>
        <p:nvSpPr>
          <p:cNvPr id="4" name="Podnadpis 2"/>
          <p:cNvSpPr txBox="1">
            <a:spLocks/>
          </p:cNvSpPr>
          <p:nvPr/>
        </p:nvSpPr>
        <p:spPr>
          <a:xfrm>
            <a:off x="3560064" y="4559129"/>
            <a:ext cx="8095488" cy="787772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smtClean="0">
                <a:solidFill>
                  <a:schemeClr val="bg1"/>
                </a:solidFill>
              </a:rPr>
              <a:t>Bc</a:t>
            </a:r>
            <a:r>
              <a:rPr lang="cs-CZ" dirty="0">
                <a:solidFill>
                  <a:schemeClr val="bg1"/>
                </a:solidFill>
              </a:rPr>
              <a:t>. Tomáš Moravec</a:t>
            </a:r>
          </a:p>
        </p:txBody>
      </p:sp>
      <p:sp>
        <p:nvSpPr>
          <p:cNvPr id="6" name="Podnadpis 2"/>
          <p:cNvSpPr txBox="1">
            <a:spLocks/>
          </p:cNvSpPr>
          <p:nvPr/>
        </p:nvSpPr>
        <p:spPr>
          <a:xfrm>
            <a:off x="3560064" y="5572762"/>
            <a:ext cx="8095488" cy="787772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smtClean="0">
                <a:solidFill>
                  <a:schemeClr val="bg1"/>
                </a:solidFill>
              </a:rPr>
              <a:t>doc</a:t>
            </a:r>
            <a:r>
              <a:rPr lang="cs-CZ" dirty="0">
                <a:solidFill>
                  <a:schemeClr val="bg1"/>
                </a:solidFill>
              </a:rPr>
              <a:t>. Ing. Josef Chaloupka, Ph.D.</a:t>
            </a:r>
          </a:p>
        </p:txBody>
      </p:sp>
      <p:sp>
        <p:nvSpPr>
          <p:cNvPr id="7" name="Podnadpis 2"/>
          <p:cNvSpPr txBox="1">
            <a:spLocks/>
          </p:cNvSpPr>
          <p:nvPr/>
        </p:nvSpPr>
        <p:spPr>
          <a:xfrm>
            <a:off x="451584" y="5572762"/>
            <a:ext cx="2880000" cy="787772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smtClean="0"/>
              <a:t>Vedoucí</a:t>
            </a:r>
            <a:endParaRPr lang="cs-CZ" dirty="0"/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451584" y="4559129"/>
            <a:ext cx="2880000" cy="787772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smtClean="0"/>
              <a:t>Autor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3585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3145056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Přehled aktuálně </a:t>
            </a:r>
            <a:br>
              <a:rPr lang="cs-CZ" sz="2000" dirty="0" smtClean="0"/>
            </a:br>
            <a:r>
              <a:rPr lang="cs-CZ" sz="2000" dirty="0" smtClean="0"/>
              <a:t>připojených zařízení </a:t>
            </a:r>
            <a:br>
              <a:rPr lang="cs-CZ" sz="2000" dirty="0" smtClean="0"/>
            </a:br>
            <a:r>
              <a:rPr lang="cs-CZ" sz="2000" dirty="0" smtClean="0"/>
              <a:t>a jejich ovládání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Vytvoření desktopové aplikace (Windows)</a:t>
            </a:r>
            <a:endParaRPr lang="cs-CZ" dirty="0">
              <a:solidFill>
                <a:schemeClr val="bg1"/>
              </a:solidFill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094" y="2073890"/>
            <a:ext cx="7778359" cy="4380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5140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3145056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Změna nastavení</a:t>
            </a:r>
            <a:r>
              <a:rPr lang="cs-CZ" sz="2000" dirty="0"/>
              <a:t/>
            </a:r>
            <a:br>
              <a:rPr lang="cs-CZ" sz="2000" dirty="0"/>
            </a:br>
            <a:r>
              <a:rPr lang="cs-CZ" sz="2000" dirty="0" smtClean="0"/>
              <a:t>existujícího senzoru</a:t>
            </a:r>
            <a:endParaRPr lang="cs-CZ" sz="2000" dirty="0" smtClean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Vytvoření desktopové aplikace (Windows)</a:t>
            </a:r>
            <a:endParaRPr lang="cs-CZ" dirty="0">
              <a:solidFill>
                <a:schemeClr val="bg1"/>
              </a:solidFill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094" y="2073890"/>
            <a:ext cx="7778358" cy="4380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3123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3145056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Přidání nového</a:t>
            </a:r>
            <a:br>
              <a:rPr lang="cs-CZ" sz="2000" dirty="0" smtClean="0"/>
            </a:br>
            <a:r>
              <a:rPr lang="cs-CZ" sz="2000" dirty="0" smtClean="0"/>
              <a:t>senzoru</a:t>
            </a:r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Vytvoření desktopové aplikace (Windows)</a:t>
            </a:r>
            <a:endParaRPr lang="cs-CZ" dirty="0">
              <a:solidFill>
                <a:schemeClr val="bg1"/>
              </a:solidFill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094" y="2073890"/>
            <a:ext cx="7778359" cy="4380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8524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3145056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Připojení k zabezpečovacímu </a:t>
            </a:r>
            <a:br>
              <a:rPr lang="cs-CZ" sz="2000" dirty="0" smtClean="0"/>
            </a:br>
            <a:r>
              <a:rPr lang="cs-CZ" sz="2000" dirty="0" smtClean="0"/>
              <a:t>zařízení</a:t>
            </a:r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Vytvoření desktopové aplikace (Windows)</a:t>
            </a:r>
            <a:endParaRPr lang="cs-CZ" dirty="0">
              <a:solidFill>
                <a:schemeClr val="bg1"/>
              </a:solidFill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094" y="2073890"/>
            <a:ext cx="7778358" cy="4380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945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3145056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Notifikace</a:t>
            </a:r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Vytvoření desktopové aplikace (Windows)</a:t>
            </a:r>
            <a:endParaRPr lang="cs-CZ" dirty="0">
              <a:solidFill>
                <a:schemeClr val="bg1"/>
              </a:solidFill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388" y="2073890"/>
            <a:ext cx="5600292" cy="2075312"/>
          </a:xfrm>
          <a:prstGeom prst="rect">
            <a:avLst/>
          </a:prstGeom>
        </p:spPr>
      </p:pic>
      <p:pic>
        <p:nvPicPr>
          <p:cNvPr id="3" name="Obráze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390922"/>
            <a:ext cx="5600292" cy="206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2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Blokové schéma desktopové aplikace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14358" y="2250095"/>
            <a:ext cx="3600000" cy="397031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Arduino Connector</a:t>
            </a: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extovéPole 10"/>
          <p:cNvSpPr txBox="1"/>
          <p:nvPr/>
        </p:nvSpPr>
        <p:spPr>
          <a:xfrm>
            <a:off x="4291355" y="2250095"/>
            <a:ext cx="3600000" cy="397031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Windows Forms</a:t>
            </a: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xtovéPole 11"/>
          <p:cNvSpPr txBox="1"/>
          <p:nvPr/>
        </p:nvSpPr>
        <p:spPr>
          <a:xfrm>
            <a:off x="8168352" y="2250095"/>
            <a:ext cx="3600000" cy="397031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UserControls</a:t>
            </a: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ovéPole 12"/>
          <p:cNvSpPr txBox="1"/>
          <p:nvPr/>
        </p:nvSpPr>
        <p:spPr>
          <a:xfrm>
            <a:off x="1152290" y="3311924"/>
            <a:ext cx="2124136" cy="120032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SerialPort</a:t>
            </a:r>
            <a:r>
              <a:rPr lang="cs-CZ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cs-CZ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Connection</a:t>
            </a:r>
            <a:b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TextovéPole 13"/>
          <p:cNvSpPr txBox="1"/>
          <p:nvPr/>
        </p:nvSpPr>
        <p:spPr>
          <a:xfrm>
            <a:off x="1152290" y="4709704"/>
            <a:ext cx="2124136" cy="120032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cs-CZ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Arduino Operations</a:t>
            </a:r>
            <a:b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xtovéPole 14"/>
          <p:cNvSpPr txBox="1"/>
          <p:nvPr/>
        </p:nvSpPr>
        <p:spPr>
          <a:xfrm>
            <a:off x="8906283" y="3267304"/>
            <a:ext cx="212413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Connection</a:t>
            </a:r>
          </a:p>
        </p:txBody>
      </p:sp>
      <p:sp>
        <p:nvSpPr>
          <p:cNvPr id="16" name="TextovéPole 15"/>
          <p:cNvSpPr txBox="1"/>
          <p:nvPr/>
        </p:nvSpPr>
        <p:spPr>
          <a:xfrm>
            <a:off x="8906283" y="3717620"/>
            <a:ext cx="212413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Overview</a:t>
            </a:r>
          </a:p>
        </p:txBody>
      </p:sp>
      <p:sp>
        <p:nvSpPr>
          <p:cNvPr id="17" name="TextovéPole 16"/>
          <p:cNvSpPr txBox="1"/>
          <p:nvPr/>
        </p:nvSpPr>
        <p:spPr>
          <a:xfrm>
            <a:off x="8906283" y="4167936"/>
            <a:ext cx="212413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Features</a:t>
            </a:r>
          </a:p>
        </p:txBody>
      </p:sp>
      <p:cxnSp>
        <p:nvCxnSpPr>
          <p:cNvPr id="18" name="Přímá spojnice se šipkou 17"/>
          <p:cNvCxnSpPr>
            <a:stCxn id="13" idx="2"/>
            <a:endCxn id="14" idx="0"/>
          </p:cNvCxnSpPr>
          <p:nvPr/>
        </p:nvCxnSpPr>
        <p:spPr>
          <a:xfrm>
            <a:off x="2214358" y="4512253"/>
            <a:ext cx="0" cy="19745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Přímá spojnice se šipkou 18"/>
          <p:cNvCxnSpPr>
            <a:stCxn id="26" idx="1"/>
            <a:endCxn id="14" idx="3"/>
          </p:cNvCxnSpPr>
          <p:nvPr/>
        </p:nvCxnSpPr>
        <p:spPr>
          <a:xfrm flipH="1">
            <a:off x="3276426" y="5309868"/>
            <a:ext cx="1752861" cy="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Přímá spojnice se šipkou 19"/>
          <p:cNvCxnSpPr>
            <a:endCxn id="17" idx="1"/>
          </p:cNvCxnSpPr>
          <p:nvPr/>
        </p:nvCxnSpPr>
        <p:spPr>
          <a:xfrm flipV="1">
            <a:off x="7176993" y="4352602"/>
            <a:ext cx="1729290" cy="95726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Přímá spojnice se šipkou 20"/>
          <p:cNvCxnSpPr/>
          <p:nvPr/>
        </p:nvCxnSpPr>
        <p:spPr>
          <a:xfrm flipV="1">
            <a:off x="7153423" y="4802886"/>
            <a:ext cx="1752861" cy="5069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Přímá spojnice se šipkou 21"/>
          <p:cNvCxnSpPr>
            <a:stCxn id="26" idx="3"/>
            <a:endCxn id="29" idx="1"/>
          </p:cNvCxnSpPr>
          <p:nvPr/>
        </p:nvCxnSpPr>
        <p:spPr>
          <a:xfrm flipV="1">
            <a:off x="7153423" y="5253170"/>
            <a:ext cx="1752860" cy="566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Přímá spojnice se šipkou 22"/>
          <p:cNvCxnSpPr/>
          <p:nvPr/>
        </p:nvCxnSpPr>
        <p:spPr>
          <a:xfrm flipH="1">
            <a:off x="-4645" y="3921699"/>
            <a:ext cx="115693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Přímá spojnice se šipkou 23"/>
          <p:cNvCxnSpPr/>
          <p:nvPr/>
        </p:nvCxnSpPr>
        <p:spPr>
          <a:xfrm flipH="1">
            <a:off x="-4644" y="5309868"/>
            <a:ext cx="115693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ovéPole 24"/>
          <p:cNvSpPr txBox="1"/>
          <p:nvPr/>
        </p:nvSpPr>
        <p:spPr>
          <a:xfrm>
            <a:off x="5029287" y="3265757"/>
            <a:ext cx="2124136" cy="9233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GUI</a:t>
            </a: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TextovéPole 25"/>
          <p:cNvSpPr txBox="1"/>
          <p:nvPr/>
        </p:nvSpPr>
        <p:spPr>
          <a:xfrm>
            <a:off x="5029287" y="4848203"/>
            <a:ext cx="2124136" cy="92333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Logic</a:t>
            </a:r>
          </a:p>
          <a:p>
            <a:pPr algn="ctr"/>
            <a:endParaRPr lang="cs-CZ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7" name="Přímá spojnice se šipkou 26"/>
          <p:cNvCxnSpPr>
            <a:stCxn id="25" idx="2"/>
            <a:endCxn id="26" idx="0"/>
          </p:cNvCxnSpPr>
          <p:nvPr/>
        </p:nvCxnSpPr>
        <p:spPr>
          <a:xfrm>
            <a:off x="6091355" y="4189087"/>
            <a:ext cx="0" cy="65911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ovéPole 27"/>
          <p:cNvSpPr txBox="1"/>
          <p:nvPr/>
        </p:nvSpPr>
        <p:spPr>
          <a:xfrm>
            <a:off x="8906283" y="4618220"/>
            <a:ext cx="212413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Sensor</a:t>
            </a:r>
          </a:p>
        </p:txBody>
      </p:sp>
      <p:sp>
        <p:nvSpPr>
          <p:cNvPr id="29" name="TextovéPole 28"/>
          <p:cNvSpPr txBox="1"/>
          <p:nvPr/>
        </p:nvSpPr>
        <p:spPr>
          <a:xfrm>
            <a:off x="8906283" y="5068504"/>
            <a:ext cx="212413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cs-CZ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Switch</a:t>
            </a:r>
          </a:p>
        </p:txBody>
      </p:sp>
      <p:cxnSp>
        <p:nvCxnSpPr>
          <p:cNvPr id="30" name="Přímá spojnice se šipkou 29"/>
          <p:cNvCxnSpPr>
            <a:endCxn id="16" idx="1"/>
          </p:cNvCxnSpPr>
          <p:nvPr/>
        </p:nvCxnSpPr>
        <p:spPr>
          <a:xfrm flipV="1">
            <a:off x="7176992" y="3902286"/>
            <a:ext cx="1729291" cy="14075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Přímá spojnice se šipkou 30"/>
          <p:cNvCxnSpPr>
            <a:stCxn id="26" idx="3"/>
            <a:endCxn id="15" idx="1"/>
          </p:cNvCxnSpPr>
          <p:nvPr/>
        </p:nvCxnSpPr>
        <p:spPr>
          <a:xfrm flipV="1">
            <a:off x="7153423" y="3451970"/>
            <a:ext cx="1752860" cy="18578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451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dnadpis 2"/>
          <p:cNvSpPr txBox="1">
            <a:spLocks/>
          </p:cNvSpPr>
          <p:nvPr/>
        </p:nvSpPr>
        <p:spPr>
          <a:xfrm>
            <a:off x="1414272" y="2073891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>
                <a:solidFill>
                  <a:schemeClr val="bg1"/>
                </a:solidFill>
              </a:rPr>
              <a:t>Seznámení s problematikou a rešerše</a:t>
            </a:r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451584" y="2073891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1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Cíle práce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9" name="Podnadpis 2"/>
          <p:cNvSpPr txBox="1">
            <a:spLocks/>
          </p:cNvSpPr>
          <p:nvPr/>
        </p:nvSpPr>
        <p:spPr>
          <a:xfrm>
            <a:off x="451584" y="2988162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2</a:t>
            </a:r>
            <a:endParaRPr lang="cs-CZ" sz="2000" dirty="0"/>
          </a:p>
        </p:txBody>
      </p:sp>
      <p:sp>
        <p:nvSpPr>
          <p:cNvPr id="20" name="Podnadpis 2"/>
          <p:cNvSpPr txBox="1">
            <a:spLocks/>
          </p:cNvSpPr>
          <p:nvPr/>
        </p:nvSpPr>
        <p:spPr>
          <a:xfrm>
            <a:off x="451584" y="3902433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3</a:t>
            </a:r>
            <a:endParaRPr lang="cs-CZ" sz="2000" dirty="0"/>
          </a:p>
        </p:txBody>
      </p:sp>
      <p:sp>
        <p:nvSpPr>
          <p:cNvPr id="21" name="Podnadpis 2"/>
          <p:cNvSpPr txBox="1">
            <a:spLocks/>
          </p:cNvSpPr>
          <p:nvPr/>
        </p:nvSpPr>
        <p:spPr>
          <a:xfrm>
            <a:off x="451584" y="4816704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4</a:t>
            </a:r>
            <a:endParaRPr lang="cs-CZ" sz="2000" dirty="0"/>
          </a:p>
        </p:txBody>
      </p:sp>
      <p:sp>
        <p:nvSpPr>
          <p:cNvPr id="22" name="Podnadpis 2"/>
          <p:cNvSpPr txBox="1">
            <a:spLocks/>
          </p:cNvSpPr>
          <p:nvPr/>
        </p:nvSpPr>
        <p:spPr>
          <a:xfrm>
            <a:off x="451584" y="5730975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5</a:t>
            </a:r>
            <a:endParaRPr lang="cs-CZ" sz="2000" dirty="0"/>
          </a:p>
        </p:txBody>
      </p:sp>
      <p:sp>
        <p:nvSpPr>
          <p:cNvPr id="23" name="Podnadpis 2"/>
          <p:cNvSpPr txBox="1">
            <a:spLocks/>
          </p:cNvSpPr>
          <p:nvPr/>
        </p:nvSpPr>
        <p:spPr>
          <a:xfrm>
            <a:off x="1414272" y="2988162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sp>
        <p:nvSpPr>
          <p:cNvPr id="24" name="Podnadpis 2"/>
          <p:cNvSpPr txBox="1">
            <a:spLocks/>
          </p:cNvSpPr>
          <p:nvPr/>
        </p:nvSpPr>
        <p:spPr>
          <a:xfrm>
            <a:off x="1414272" y="3902433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desktopové aplikace (Windows)</a:t>
            </a:r>
          </a:p>
        </p:txBody>
      </p:sp>
      <p:sp>
        <p:nvSpPr>
          <p:cNvPr id="25" name="Podnadpis 2"/>
          <p:cNvSpPr txBox="1">
            <a:spLocks/>
          </p:cNvSpPr>
          <p:nvPr/>
        </p:nvSpPr>
        <p:spPr>
          <a:xfrm>
            <a:off x="1414272" y="4816704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mobilní aplikace (Android)</a:t>
            </a:r>
          </a:p>
        </p:txBody>
      </p:sp>
      <p:sp>
        <p:nvSpPr>
          <p:cNvPr id="26" name="Podnadpis 2"/>
          <p:cNvSpPr txBox="1">
            <a:spLocks/>
          </p:cNvSpPr>
          <p:nvPr/>
        </p:nvSpPr>
        <p:spPr>
          <a:xfrm>
            <a:off x="1414272" y="5730975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webové aplikace (Web)</a:t>
            </a:r>
          </a:p>
        </p:txBody>
      </p:sp>
    </p:spTree>
    <p:extLst>
      <p:ext uri="{BB962C8B-B14F-4D97-AF65-F5344CB8AC3E}">
        <p14:creationId xmlns:p14="http://schemas.microsoft.com/office/powerpoint/2010/main" val="2944088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2880000" cy="1776728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Zadání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Vytvoření mobilní aplikace (Android)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4" name="Podnadpis 2"/>
          <p:cNvSpPr txBox="1">
            <a:spLocks/>
          </p:cNvSpPr>
          <p:nvPr/>
        </p:nvSpPr>
        <p:spPr>
          <a:xfrm>
            <a:off x="3560064" y="2073890"/>
            <a:ext cx="8095488" cy="1776728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Vytvořené zařízení (inteligentní domovní systém) bude konfigurovatelné a ovladatelné programem vytvořeným v C</a:t>
            </a:r>
            <a:r>
              <a:rPr lang="en-US" sz="2000" dirty="0" smtClean="0">
                <a:solidFill>
                  <a:schemeClr val="bg1"/>
                </a:solidFill>
              </a:rPr>
              <a:t>#</a:t>
            </a:r>
            <a:r>
              <a:rPr lang="cs-CZ" sz="2000" dirty="0">
                <a:solidFill>
                  <a:schemeClr val="bg1"/>
                </a:solidFill>
              </a:rPr>
              <a:t> </a:t>
            </a:r>
            <a:r>
              <a:rPr lang="cs-CZ" sz="2000" dirty="0" smtClean="0">
                <a:solidFill>
                  <a:schemeClr val="bg1"/>
                </a:solidFill>
              </a:rPr>
              <a:t>WPF, </a:t>
            </a:r>
            <a:r>
              <a:rPr lang="cs-CZ" sz="2000" b="1" dirty="0" smtClean="0">
                <a:solidFill>
                  <a:schemeClr val="bg1"/>
                </a:solidFill>
              </a:rPr>
              <a:t>případně ovládacím programem z mobilního telefonu</a:t>
            </a:r>
            <a:r>
              <a:rPr lang="cs-CZ" sz="2000" dirty="0" smtClean="0">
                <a:solidFill>
                  <a:schemeClr val="bg1"/>
                </a:solidFill>
              </a:rPr>
              <a:t>, nebo z vlastních responzivně navržených webových stránek.</a:t>
            </a:r>
            <a:endParaRPr lang="cs-CZ" sz="2000" dirty="0">
              <a:solidFill>
                <a:schemeClr val="bg1"/>
              </a:solidFill>
            </a:endParaRPr>
          </a:p>
        </p:txBody>
      </p:sp>
      <p:sp>
        <p:nvSpPr>
          <p:cNvPr id="11" name="Podnadpis 2"/>
          <p:cNvSpPr txBox="1">
            <a:spLocks/>
          </p:cNvSpPr>
          <p:nvPr/>
        </p:nvSpPr>
        <p:spPr>
          <a:xfrm>
            <a:off x="451584" y="4107544"/>
            <a:ext cx="2880000" cy="2343431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Řešení</a:t>
            </a:r>
            <a:endParaRPr lang="cs-CZ" sz="2000" dirty="0"/>
          </a:p>
        </p:txBody>
      </p:sp>
      <p:sp>
        <p:nvSpPr>
          <p:cNvPr id="12" name="Podnadpis 2"/>
          <p:cNvSpPr txBox="1">
            <a:spLocks/>
          </p:cNvSpPr>
          <p:nvPr/>
        </p:nvSpPr>
        <p:spPr>
          <a:xfrm>
            <a:off x="3560064" y="4107543"/>
            <a:ext cx="8095488" cy="2343431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Navázání</a:t>
            </a:r>
            <a:r>
              <a:rPr lang="cs-CZ" sz="2000" dirty="0" smtClean="0">
                <a:solidFill>
                  <a:schemeClr val="bg1"/>
                </a:solidFill>
              </a:rPr>
              <a:t> komunikace mezi domácím systémem a mobilní aplikací bylo nutné uskutečnit pomocí pevného bodu v internetu. Mobilní aplikace, ani </a:t>
            </a:r>
            <a:r>
              <a:rPr lang="cs-CZ" sz="2000" dirty="0" smtClean="0">
                <a:solidFill>
                  <a:schemeClr val="bg1"/>
                </a:solidFill>
              </a:rPr>
              <a:t>domovní systém měli adresu dynamickou, musel jsem tedy navrhnout komunikační server, který bude komunikaci zprostředkovávat. Server byl napsán v jazyce </a:t>
            </a:r>
            <a:r>
              <a:rPr lang="en-US" sz="2000" dirty="0" smtClean="0">
                <a:solidFill>
                  <a:schemeClr val="bg1"/>
                </a:solidFill>
              </a:rPr>
              <a:t>C# pro </a:t>
            </a:r>
            <a:r>
              <a:rPr lang="cs-CZ" sz="2000" dirty="0" smtClean="0">
                <a:solidFill>
                  <a:schemeClr val="bg1"/>
                </a:solidFill>
              </a:rPr>
              <a:t>operační systém Windows. Mobilní aplikace byla napsána v </a:t>
            </a:r>
            <a:r>
              <a:rPr lang="cs-CZ" sz="2000" dirty="0" smtClean="0">
                <a:solidFill>
                  <a:schemeClr val="bg1"/>
                </a:solidFill>
              </a:rPr>
              <a:t>jazyce Java pro </a:t>
            </a:r>
            <a:r>
              <a:rPr lang="cs-CZ" sz="2000" dirty="0" smtClean="0">
                <a:solidFill>
                  <a:schemeClr val="bg1"/>
                </a:solidFill>
              </a:rPr>
              <a:t>operační </a:t>
            </a:r>
            <a:r>
              <a:rPr lang="cs-CZ" sz="2000" dirty="0" smtClean="0">
                <a:solidFill>
                  <a:schemeClr val="bg1"/>
                </a:solidFill>
              </a:rPr>
              <a:t>systém Android.</a:t>
            </a:r>
            <a:endParaRPr lang="cs-CZ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71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3145056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Mobilní aplikace</a:t>
            </a:r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Vytvoření mobilní aplikace (Android)</a:t>
            </a:r>
            <a:endParaRPr lang="cs-CZ" dirty="0">
              <a:solidFill>
                <a:schemeClr val="bg1"/>
              </a:solidFill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022" y="2073890"/>
            <a:ext cx="2467956" cy="43874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Obráze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360" y="2073890"/>
            <a:ext cx="2467955" cy="43874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779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1218720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Ukázka </a:t>
            </a:r>
            <a:br>
              <a:rPr lang="cs-CZ" sz="2000" dirty="0" smtClean="0"/>
            </a:br>
            <a:r>
              <a:rPr lang="cs-CZ" sz="2000" dirty="0" smtClean="0"/>
              <a:t>logu </a:t>
            </a:r>
            <a:br>
              <a:rPr lang="cs-CZ" sz="2000" dirty="0" smtClean="0"/>
            </a:br>
            <a:r>
              <a:rPr lang="cs-CZ" sz="2000" dirty="0" smtClean="0"/>
              <a:t>serveru</a:t>
            </a:r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Vytvoření mobilní aplikace (Android)</a:t>
            </a:r>
            <a:endParaRPr lang="cs-CZ" dirty="0">
              <a:solidFill>
                <a:schemeClr val="bg1"/>
              </a:solidFill>
            </a:endParaRPr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064" y="2073890"/>
            <a:ext cx="9683054" cy="377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81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-1" y="0"/>
            <a:ext cx="12192001" cy="6858000"/>
          </a:xfrm>
          <a:solidFill>
            <a:srgbClr val="7E1A47"/>
          </a:solidFill>
        </p:spPr>
        <p:txBody>
          <a:bodyPr anchor="ctr">
            <a:normAutofit/>
          </a:bodyPr>
          <a:lstStyle/>
          <a:p>
            <a:r>
              <a:rPr lang="cs-CZ" sz="3200" dirty="0" smtClean="0">
                <a:solidFill>
                  <a:schemeClr val="bg1"/>
                </a:solidFill>
              </a:rPr>
              <a:t>„Cílem je vytvoření komplexního domovního, </a:t>
            </a:r>
            <a:br>
              <a:rPr lang="cs-CZ" sz="3200" dirty="0" smtClean="0">
                <a:solidFill>
                  <a:schemeClr val="bg1"/>
                </a:solidFill>
              </a:rPr>
            </a:br>
            <a:r>
              <a:rPr lang="cs-CZ" sz="3200" dirty="0" smtClean="0">
                <a:solidFill>
                  <a:schemeClr val="bg1"/>
                </a:solidFill>
              </a:rPr>
              <a:t>zabezpečovacího a meteorologického systému, </a:t>
            </a:r>
            <a:br>
              <a:rPr lang="cs-CZ" sz="3200" dirty="0" smtClean="0">
                <a:solidFill>
                  <a:schemeClr val="bg1"/>
                </a:solidFill>
              </a:rPr>
            </a:br>
            <a:r>
              <a:rPr lang="cs-CZ" sz="3200" dirty="0" smtClean="0">
                <a:solidFill>
                  <a:schemeClr val="bg1"/>
                </a:solidFill>
              </a:rPr>
              <a:t>který bude možné ovládat z desktopové, </a:t>
            </a:r>
            <a:br>
              <a:rPr lang="cs-CZ" sz="3200" dirty="0" smtClean="0">
                <a:solidFill>
                  <a:schemeClr val="bg1"/>
                </a:solidFill>
              </a:rPr>
            </a:br>
            <a:r>
              <a:rPr lang="cs-CZ" sz="3200" dirty="0" smtClean="0">
                <a:solidFill>
                  <a:schemeClr val="bg1"/>
                </a:solidFill>
              </a:rPr>
              <a:t>mobilní a webové aplikace.“</a:t>
            </a:r>
            <a:endParaRPr lang="cs-CZ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604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2754912" cy="4377084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Testovací klient</a:t>
            </a:r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Vytvoření mobilní aplikace (Android)</a:t>
            </a:r>
            <a:endParaRPr lang="cs-CZ" dirty="0">
              <a:solidFill>
                <a:schemeClr val="bg1"/>
              </a:solidFill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593" y="2073890"/>
            <a:ext cx="7950562" cy="437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41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dnadpis 2"/>
          <p:cNvSpPr txBox="1">
            <a:spLocks/>
          </p:cNvSpPr>
          <p:nvPr/>
        </p:nvSpPr>
        <p:spPr>
          <a:xfrm>
            <a:off x="1414272" y="2073891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>
                <a:solidFill>
                  <a:schemeClr val="bg1"/>
                </a:solidFill>
              </a:rPr>
              <a:t>Seznámení s problematikou a rešerše</a:t>
            </a:r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451584" y="2073891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1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Cíle práce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9" name="Podnadpis 2"/>
          <p:cNvSpPr txBox="1">
            <a:spLocks/>
          </p:cNvSpPr>
          <p:nvPr/>
        </p:nvSpPr>
        <p:spPr>
          <a:xfrm>
            <a:off x="451584" y="2988162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2</a:t>
            </a:r>
            <a:endParaRPr lang="cs-CZ" sz="2000" dirty="0"/>
          </a:p>
        </p:txBody>
      </p:sp>
      <p:sp>
        <p:nvSpPr>
          <p:cNvPr id="20" name="Podnadpis 2"/>
          <p:cNvSpPr txBox="1">
            <a:spLocks/>
          </p:cNvSpPr>
          <p:nvPr/>
        </p:nvSpPr>
        <p:spPr>
          <a:xfrm>
            <a:off x="451584" y="3902433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3</a:t>
            </a:r>
            <a:endParaRPr lang="cs-CZ" sz="2000" dirty="0"/>
          </a:p>
        </p:txBody>
      </p:sp>
      <p:sp>
        <p:nvSpPr>
          <p:cNvPr id="21" name="Podnadpis 2"/>
          <p:cNvSpPr txBox="1">
            <a:spLocks/>
          </p:cNvSpPr>
          <p:nvPr/>
        </p:nvSpPr>
        <p:spPr>
          <a:xfrm>
            <a:off x="451584" y="4816704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4</a:t>
            </a:r>
            <a:endParaRPr lang="cs-CZ" sz="2000" dirty="0"/>
          </a:p>
        </p:txBody>
      </p:sp>
      <p:sp>
        <p:nvSpPr>
          <p:cNvPr id="22" name="Podnadpis 2"/>
          <p:cNvSpPr txBox="1">
            <a:spLocks/>
          </p:cNvSpPr>
          <p:nvPr/>
        </p:nvSpPr>
        <p:spPr>
          <a:xfrm>
            <a:off x="451584" y="5730975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5</a:t>
            </a:r>
            <a:endParaRPr lang="cs-CZ" sz="2000" dirty="0"/>
          </a:p>
        </p:txBody>
      </p:sp>
      <p:sp>
        <p:nvSpPr>
          <p:cNvPr id="23" name="Podnadpis 2"/>
          <p:cNvSpPr txBox="1">
            <a:spLocks/>
          </p:cNvSpPr>
          <p:nvPr/>
        </p:nvSpPr>
        <p:spPr>
          <a:xfrm>
            <a:off x="1414272" y="2988162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sp>
        <p:nvSpPr>
          <p:cNvPr id="24" name="Podnadpis 2"/>
          <p:cNvSpPr txBox="1">
            <a:spLocks/>
          </p:cNvSpPr>
          <p:nvPr/>
        </p:nvSpPr>
        <p:spPr>
          <a:xfrm>
            <a:off x="1414272" y="3902433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desktopové aplikace (Windows)</a:t>
            </a:r>
          </a:p>
        </p:txBody>
      </p:sp>
      <p:sp>
        <p:nvSpPr>
          <p:cNvPr id="25" name="Podnadpis 2"/>
          <p:cNvSpPr txBox="1">
            <a:spLocks/>
          </p:cNvSpPr>
          <p:nvPr/>
        </p:nvSpPr>
        <p:spPr>
          <a:xfrm>
            <a:off x="1414272" y="4816704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mobilní aplikace (Android)</a:t>
            </a:r>
          </a:p>
        </p:txBody>
      </p:sp>
      <p:sp>
        <p:nvSpPr>
          <p:cNvPr id="26" name="Podnadpis 2"/>
          <p:cNvSpPr txBox="1">
            <a:spLocks/>
          </p:cNvSpPr>
          <p:nvPr/>
        </p:nvSpPr>
        <p:spPr>
          <a:xfrm>
            <a:off x="1414272" y="5730975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webové aplikace (Web)</a:t>
            </a:r>
          </a:p>
        </p:txBody>
      </p:sp>
    </p:spTree>
    <p:extLst>
      <p:ext uri="{BB962C8B-B14F-4D97-AF65-F5344CB8AC3E}">
        <p14:creationId xmlns:p14="http://schemas.microsoft.com/office/powerpoint/2010/main" val="237544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2880000" cy="2546878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Zadání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Vytvoření webové aplikace (Web)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4" name="Podnadpis 2"/>
          <p:cNvSpPr txBox="1">
            <a:spLocks/>
          </p:cNvSpPr>
          <p:nvPr/>
        </p:nvSpPr>
        <p:spPr>
          <a:xfrm>
            <a:off x="3560064" y="2073890"/>
            <a:ext cx="8095488" cy="2546878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Vytvořené zařízení (inteligentní domovní systém) bude konfigurovatelné a ovladatelné programem vytvořeným v C</a:t>
            </a:r>
            <a:r>
              <a:rPr lang="en-US" sz="2000" dirty="0" smtClean="0">
                <a:solidFill>
                  <a:schemeClr val="bg1"/>
                </a:solidFill>
              </a:rPr>
              <a:t>#</a:t>
            </a:r>
            <a:r>
              <a:rPr lang="cs-CZ" sz="2000" dirty="0">
                <a:solidFill>
                  <a:schemeClr val="bg1"/>
                </a:solidFill>
              </a:rPr>
              <a:t> </a:t>
            </a:r>
            <a:r>
              <a:rPr lang="cs-CZ" sz="2000" dirty="0" smtClean="0">
                <a:solidFill>
                  <a:schemeClr val="bg1"/>
                </a:solidFill>
              </a:rPr>
              <a:t>WPF, případně ovládacím programem z mobilního telefonu, </a:t>
            </a:r>
            <a:r>
              <a:rPr lang="cs-CZ" sz="2000" b="1" dirty="0" smtClean="0">
                <a:solidFill>
                  <a:schemeClr val="bg1"/>
                </a:solidFill>
              </a:rPr>
              <a:t>nebo z vlastních responzivně navržených webových stránek</a:t>
            </a:r>
            <a:r>
              <a:rPr lang="cs-CZ" sz="2000" dirty="0" smtClean="0">
                <a:solidFill>
                  <a:schemeClr val="bg1"/>
                </a:solidFill>
              </a:rPr>
              <a:t>.</a:t>
            </a:r>
            <a:endParaRPr lang="cs-CZ" sz="2000" dirty="0">
              <a:solidFill>
                <a:schemeClr val="bg1"/>
              </a:solidFill>
            </a:endParaRPr>
          </a:p>
        </p:txBody>
      </p:sp>
      <p:sp>
        <p:nvSpPr>
          <p:cNvPr id="11" name="Podnadpis 2"/>
          <p:cNvSpPr txBox="1">
            <a:spLocks/>
          </p:cNvSpPr>
          <p:nvPr/>
        </p:nvSpPr>
        <p:spPr>
          <a:xfrm>
            <a:off x="451584" y="4901184"/>
            <a:ext cx="2880000" cy="1549791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Řešení</a:t>
            </a:r>
            <a:endParaRPr lang="cs-CZ" sz="2000" dirty="0"/>
          </a:p>
        </p:txBody>
      </p:sp>
      <p:sp>
        <p:nvSpPr>
          <p:cNvPr id="12" name="Podnadpis 2"/>
          <p:cNvSpPr txBox="1">
            <a:spLocks/>
          </p:cNvSpPr>
          <p:nvPr/>
        </p:nvSpPr>
        <p:spPr>
          <a:xfrm>
            <a:off x="3560064" y="4901183"/>
            <a:ext cx="8095488" cy="1549791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b="1" dirty="0" smtClean="0">
                <a:solidFill>
                  <a:schemeClr val="bg1"/>
                </a:solidFill>
              </a:rPr>
              <a:t>Není dokončeno</a:t>
            </a:r>
            <a:endParaRPr lang="cs-CZ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567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dnadpis 2"/>
          <p:cNvSpPr txBox="1">
            <a:spLocks/>
          </p:cNvSpPr>
          <p:nvPr/>
        </p:nvSpPr>
        <p:spPr>
          <a:xfrm>
            <a:off x="1414272" y="2073891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>
                <a:solidFill>
                  <a:schemeClr val="bg1"/>
                </a:solidFill>
              </a:rPr>
              <a:t>Seznámení s problematikou a rešerše</a:t>
            </a:r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451584" y="2073891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1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Cíle práce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9" name="Podnadpis 2"/>
          <p:cNvSpPr txBox="1">
            <a:spLocks/>
          </p:cNvSpPr>
          <p:nvPr/>
        </p:nvSpPr>
        <p:spPr>
          <a:xfrm>
            <a:off x="451584" y="2988162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2</a:t>
            </a:r>
            <a:endParaRPr lang="cs-CZ" sz="2000" dirty="0"/>
          </a:p>
        </p:txBody>
      </p:sp>
      <p:sp>
        <p:nvSpPr>
          <p:cNvPr id="20" name="Podnadpis 2"/>
          <p:cNvSpPr txBox="1">
            <a:spLocks/>
          </p:cNvSpPr>
          <p:nvPr/>
        </p:nvSpPr>
        <p:spPr>
          <a:xfrm>
            <a:off x="451584" y="3902433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3</a:t>
            </a:r>
            <a:endParaRPr lang="cs-CZ" sz="2000" dirty="0"/>
          </a:p>
        </p:txBody>
      </p:sp>
      <p:sp>
        <p:nvSpPr>
          <p:cNvPr id="21" name="Podnadpis 2"/>
          <p:cNvSpPr txBox="1">
            <a:spLocks/>
          </p:cNvSpPr>
          <p:nvPr/>
        </p:nvSpPr>
        <p:spPr>
          <a:xfrm>
            <a:off x="451584" y="4816704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4</a:t>
            </a:r>
            <a:endParaRPr lang="cs-CZ" sz="2000" dirty="0"/>
          </a:p>
        </p:txBody>
      </p:sp>
      <p:sp>
        <p:nvSpPr>
          <p:cNvPr id="22" name="Podnadpis 2"/>
          <p:cNvSpPr txBox="1">
            <a:spLocks/>
          </p:cNvSpPr>
          <p:nvPr/>
        </p:nvSpPr>
        <p:spPr>
          <a:xfrm>
            <a:off x="451584" y="5730975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5</a:t>
            </a:r>
            <a:endParaRPr lang="cs-CZ" sz="2000" dirty="0"/>
          </a:p>
        </p:txBody>
      </p:sp>
      <p:sp>
        <p:nvSpPr>
          <p:cNvPr id="23" name="Podnadpis 2"/>
          <p:cNvSpPr txBox="1">
            <a:spLocks/>
          </p:cNvSpPr>
          <p:nvPr/>
        </p:nvSpPr>
        <p:spPr>
          <a:xfrm>
            <a:off x="1414272" y="2988162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sp>
        <p:nvSpPr>
          <p:cNvPr id="24" name="Podnadpis 2"/>
          <p:cNvSpPr txBox="1">
            <a:spLocks/>
          </p:cNvSpPr>
          <p:nvPr/>
        </p:nvSpPr>
        <p:spPr>
          <a:xfrm>
            <a:off x="1414272" y="3902433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desktopové aplikace (Windows)</a:t>
            </a:r>
          </a:p>
        </p:txBody>
      </p:sp>
      <p:sp>
        <p:nvSpPr>
          <p:cNvPr id="25" name="Podnadpis 2"/>
          <p:cNvSpPr txBox="1">
            <a:spLocks/>
          </p:cNvSpPr>
          <p:nvPr/>
        </p:nvSpPr>
        <p:spPr>
          <a:xfrm>
            <a:off x="1414272" y="4816704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mobilní aplikace (Android)</a:t>
            </a:r>
          </a:p>
        </p:txBody>
      </p:sp>
      <p:sp>
        <p:nvSpPr>
          <p:cNvPr id="26" name="Podnadpis 2"/>
          <p:cNvSpPr txBox="1">
            <a:spLocks/>
          </p:cNvSpPr>
          <p:nvPr/>
        </p:nvSpPr>
        <p:spPr>
          <a:xfrm>
            <a:off x="1414272" y="5730975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webové aplikace (Web)</a:t>
            </a:r>
          </a:p>
        </p:txBody>
      </p:sp>
    </p:spTree>
    <p:extLst>
      <p:ext uri="{BB962C8B-B14F-4D97-AF65-F5344CB8AC3E}">
        <p14:creationId xmlns:p14="http://schemas.microsoft.com/office/powerpoint/2010/main" val="1385726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dnadpis 2"/>
          <p:cNvSpPr txBox="1">
            <a:spLocks/>
          </p:cNvSpPr>
          <p:nvPr/>
        </p:nvSpPr>
        <p:spPr>
          <a:xfrm>
            <a:off x="1414272" y="2073891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>
                <a:solidFill>
                  <a:schemeClr val="bg1"/>
                </a:solidFill>
              </a:rPr>
              <a:t>Seznámení s problematikou a rešerše</a:t>
            </a:r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451584" y="2073891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1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Cíle práce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9" name="Podnadpis 2"/>
          <p:cNvSpPr txBox="1">
            <a:spLocks/>
          </p:cNvSpPr>
          <p:nvPr/>
        </p:nvSpPr>
        <p:spPr>
          <a:xfrm>
            <a:off x="451584" y="2988162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2</a:t>
            </a:r>
            <a:endParaRPr lang="cs-CZ" sz="2000" dirty="0"/>
          </a:p>
        </p:txBody>
      </p:sp>
      <p:sp>
        <p:nvSpPr>
          <p:cNvPr id="20" name="Podnadpis 2"/>
          <p:cNvSpPr txBox="1">
            <a:spLocks/>
          </p:cNvSpPr>
          <p:nvPr/>
        </p:nvSpPr>
        <p:spPr>
          <a:xfrm>
            <a:off x="451584" y="3902433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3</a:t>
            </a:r>
            <a:endParaRPr lang="cs-CZ" sz="2000" dirty="0"/>
          </a:p>
        </p:txBody>
      </p:sp>
      <p:sp>
        <p:nvSpPr>
          <p:cNvPr id="21" name="Podnadpis 2"/>
          <p:cNvSpPr txBox="1">
            <a:spLocks/>
          </p:cNvSpPr>
          <p:nvPr/>
        </p:nvSpPr>
        <p:spPr>
          <a:xfrm>
            <a:off x="451584" y="4816704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4</a:t>
            </a:r>
            <a:endParaRPr lang="cs-CZ" sz="2000" dirty="0"/>
          </a:p>
        </p:txBody>
      </p:sp>
      <p:sp>
        <p:nvSpPr>
          <p:cNvPr id="22" name="Podnadpis 2"/>
          <p:cNvSpPr txBox="1">
            <a:spLocks/>
          </p:cNvSpPr>
          <p:nvPr/>
        </p:nvSpPr>
        <p:spPr>
          <a:xfrm>
            <a:off x="451584" y="5730975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5</a:t>
            </a:r>
            <a:endParaRPr lang="cs-CZ" sz="2000" dirty="0"/>
          </a:p>
        </p:txBody>
      </p:sp>
      <p:sp>
        <p:nvSpPr>
          <p:cNvPr id="23" name="Podnadpis 2"/>
          <p:cNvSpPr txBox="1">
            <a:spLocks/>
          </p:cNvSpPr>
          <p:nvPr/>
        </p:nvSpPr>
        <p:spPr>
          <a:xfrm>
            <a:off x="1414272" y="2988162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sp>
        <p:nvSpPr>
          <p:cNvPr id="24" name="Podnadpis 2"/>
          <p:cNvSpPr txBox="1">
            <a:spLocks/>
          </p:cNvSpPr>
          <p:nvPr/>
        </p:nvSpPr>
        <p:spPr>
          <a:xfrm>
            <a:off x="1414272" y="3902433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desktopové aplikace (Windows)</a:t>
            </a:r>
          </a:p>
        </p:txBody>
      </p:sp>
      <p:sp>
        <p:nvSpPr>
          <p:cNvPr id="25" name="Podnadpis 2"/>
          <p:cNvSpPr txBox="1">
            <a:spLocks/>
          </p:cNvSpPr>
          <p:nvPr/>
        </p:nvSpPr>
        <p:spPr>
          <a:xfrm>
            <a:off x="1414272" y="4816704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mobilní aplikace (Android)</a:t>
            </a:r>
          </a:p>
        </p:txBody>
      </p:sp>
      <p:sp>
        <p:nvSpPr>
          <p:cNvPr id="26" name="Podnadpis 2"/>
          <p:cNvSpPr txBox="1">
            <a:spLocks/>
          </p:cNvSpPr>
          <p:nvPr/>
        </p:nvSpPr>
        <p:spPr>
          <a:xfrm>
            <a:off x="1414272" y="5730975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webové aplikace (Web)</a:t>
            </a:r>
          </a:p>
        </p:txBody>
      </p:sp>
    </p:spTree>
    <p:extLst>
      <p:ext uri="{BB962C8B-B14F-4D97-AF65-F5344CB8AC3E}">
        <p14:creationId xmlns:p14="http://schemas.microsoft.com/office/powerpoint/2010/main" val="1848423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dnadpis 2"/>
          <p:cNvSpPr txBox="1">
            <a:spLocks/>
          </p:cNvSpPr>
          <p:nvPr/>
        </p:nvSpPr>
        <p:spPr>
          <a:xfrm>
            <a:off x="1414272" y="2073891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>
                <a:solidFill>
                  <a:schemeClr val="bg1"/>
                </a:solidFill>
              </a:rPr>
              <a:t>Seznámení s problematikou a rešerše</a:t>
            </a:r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451584" y="2073891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1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Cíle práce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9" name="Podnadpis 2"/>
          <p:cNvSpPr txBox="1">
            <a:spLocks/>
          </p:cNvSpPr>
          <p:nvPr/>
        </p:nvSpPr>
        <p:spPr>
          <a:xfrm>
            <a:off x="451584" y="2988162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2</a:t>
            </a:r>
            <a:endParaRPr lang="cs-CZ" sz="2000" dirty="0"/>
          </a:p>
        </p:txBody>
      </p:sp>
      <p:sp>
        <p:nvSpPr>
          <p:cNvPr id="20" name="Podnadpis 2"/>
          <p:cNvSpPr txBox="1">
            <a:spLocks/>
          </p:cNvSpPr>
          <p:nvPr/>
        </p:nvSpPr>
        <p:spPr>
          <a:xfrm>
            <a:off x="451584" y="3902433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3</a:t>
            </a:r>
            <a:endParaRPr lang="cs-CZ" sz="2000" dirty="0"/>
          </a:p>
        </p:txBody>
      </p:sp>
      <p:sp>
        <p:nvSpPr>
          <p:cNvPr id="21" name="Podnadpis 2"/>
          <p:cNvSpPr txBox="1">
            <a:spLocks/>
          </p:cNvSpPr>
          <p:nvPr/>
        </p:nvSpPr>
        <p:spPr>
          <a:xfrm>
            <a:off x="451584" y="4816704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4</a:t>
            </a:r>
            <a:endParaRPr lang="cs-CZ" sz="2000" dirty="0"/>
          </a:p>
        </p:txBody>
      </p:sp>
      <p:sp>
        <p:nvSpPr>
          <p:cNvPr id="22" name="Podnadpis 2"/>
          <p:cNvSpPr txBox="1">
            <a:spLocks/>
          </p:cNvSpPr>
          <p:nvPr/>
        </p:nvSpPr>
        <p:spPr>
          <a:xfrm>
            <a:off x="451584" y="5730975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5</a:t>
            </a:r>
            <a:endParaRPr lang="cs-CZ" sz="2000" dirty="0"/>
          </a:p>
        </p:txBody>
      </p:sp>
      <p:sp>
        <p:nvSpPr>
          <p:cNvPr id="23" name="Podnadpis 2"/>
          <p:cNvSpPr txBox="1">
            <a:spLocks/>
          </p:cNvSpPr>
          <p:nvPr/>
        </p:nvSpPr>
        <p:spPr>
          <a:xfrm>
            <a:off x="1414272" y="2988162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sp>
        <p:nvSpPr>
          <p:cNvPr id="24" name="Podnadpis 2"/>
          <p:cNvSpPr txBox="1">
            <a:spLocks/>
          </p:cNvSpPr>
          <p:nvPr/>
        </p:nvSpPr>
        <p:spPr>
          <a:xfrm>
            <a:off x="1414272" y="3902433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desktopové aplikace (Windows)</a:t>
            </a:r>
          </a:p>
        </p:txBody>
      </p:sp>
      <p:sp>
        <p:nvSpPr>
          <p:cNvPr id="25" name="Podnadpis 2"/>
          <p:cNvSpPr txBox="1">
            <a:spLocks/>
          </p:cNvSpPr>
          <p:nvPr/>
        </p:nvSpPr>
        <p:spPr>
          <a:xfrm>
            <a:off x="1414272" y="4816704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mobilní aplikace (Android)</a:t>
            </a:r>
          </a:p>
        </p:txBody>
      </p:sp>
      <p:sp>
        <p:nvSpPr>
          <p:cNvPr id="26" name="Podnadpis 2"/>
          <p:cNvSpPr txBox="1">
            <a:spLocks/>
          </p:cNvSpPr>
          <p:nvPr/>
        </p:nvSpPr>
        <p:spPr>
          <a:xfrm>
            <a:off x="1414272" y="5730975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webové aplikace (Web)</a:t>
            </a:r>
          </a:p>
        </p:txBody>
      </p:sp>
    </p:spTree>
    <p:extLst>
      <p:ext uri="{BB962C8B-B14F-4D97-AF65-F5344CB8AC3E}">
        <p14:creationId xmlns:p14="http://schemas.microsoft.com/office/powerpoint/2010/main" val="3600466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1"/>
            <a:ext cx="2880000" cy="1035068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Zadání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chemeClr val="bg1"/>
                </a:solidFill>
              </a:rPr>
              <a:t>Seznámení s problematikou a rešerše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4" name="Podnadpis 2"/>
          <p:cNvSpPr txBox="1">
            <a:spLocks/>
          </p:cNvSpPr>
          <p:nvPr/>
        </p:nvSpPr>
        <p:spPr>
          <a:xfrm>
            <a:off x="3560064" y="2073890"/>
            <a:ext cx="8095488" cy="1035069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Seznamte se s problematikou návrhu mobilních aplikací, programování mikropočítačů Arduino a vytváření složitějších digitálních systémů.</a:t>
            </a:r>
            <a:endParaRPr lang="cs-CZ" sz="2000" dirty="0">
              <a:solidFill>
                <a:schemeClr val="bg1"/>
              </a:solidFill>
            </a:endParaRPr>
          </a:p>
        </p:txBody>
      </p:sp>
      <p:sp>
        <p:nvSpPr>
          <p:cNvPr id="15" name="Podnadpis 2"/>
          <p:cNvSpPr txBox="1">
            <a:spLocks/>
          </p:cNvSpPr>
          <p:nvPr/>
        </p:nvSpPr>
        <p:spPr>
          <a:xfrm>
            <a:off x="451584" y="3299187"/>
            <a:ext cx="2880000" cy="1035068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Vlastní cíle</a:t>
            </a:r>
            <a:endParaRPr lang="cs-CZ" sz="2000" dirty="0"/>
          </a:p>
        </p:txBody>
      </p:sp>
      <p:sp>
        <p:nvSpPr>
          <p:cNvPr id="16" name="Podnadpis 2"/>
          <p:cNvSpPr txBox="1">
            <a:spLocks/>
          </p:cNvSpPr>
          <p:nvPr/>
        </p:nvSpPr>
        <p:spPr>
          <a:xfrm>
            <a:off x="3560064" y="3299186"/>
            <a:ext cx="8095488" cy="1035069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Vypracování rešerše, definovat zabezpečovací </a:t>
            </a:r>
            <a:r>
              <a:rPr lang="cs-CZ" sz="2000" dirty="0" smtClean="0">
                <a:solidFill>
                  <a:schemeClr val="bg1"/>
                </a:solidFill>
              </a:rPr>
              <a:t>systém, zjistit požadované vlastnosti, zvolit vhodné komponenty a zakoupit je.</a:t>
            </a:r>
            <a:endParaRPr lang="cs-CZ" sz="2000" dirty="0">
              <a:solidFill>
                <a:schemeClr val="bg1"/>
              </a:solidFill>
            </a:endParaRPr>
          </a:p>
        </p:txBody>
      </p:sp>
      <p:sp>
        <p:nvSpPr>
          <p:cNvPr id="17" name="Podnadpis 2"/>
          <p:cNvSpPr txBox="1">
            <a:spLocks/>
          </p:cNvSpPr>
          <p:nvPr/>
        </p:nvSpPr>
        <p:spPr>
          <a:xfrm>
            <a:off x="451584" y="4524483"/>
            <a:ext cx="2880000" cy="1926492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Řešení</a:t>
            </a:r>
            <a:endParaRPr lang="cs-CZ" sz="2000" dirty="0"/>
          </a:p>
        </p:txBody>
      </p:sp>
      <p:sp>
        <p:nvSpPr>
          <p:cNvPr id="18" name="Podnadpis 2"/>
          <p:cNvSpPr txBox="1">
            <a:spLocks/>
          </p:cNvSpPr>
          <p:nvPr/>
        </p:nvSpPr>
        <p:spPr>
          <a:xfrm>
            <a:off x="3560064" y="4524482"/>
            <a:ext cx="8095488" cy="1926493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Nejdříve jsem řádně definoval zabezpečovací systém a jeho jednotlivé části. Každé jednotlivé části jsem přiřadil požadované vlastnosti, zjištěné od vedoucího práce. Na základě mých schopností, předchozích zkušeností a požadovaných vlastností jsem zvo</a:t>
            </a:r>
            <a:r>
              <a:rPr lang="cs-CZ" sz="2000" dirty="0" smtClean="0">
                <a:solidFill>
                  <a:schemeClr val="bg1"/>
                </a:solidFill>
              </a:rPr>
              <a:t>lil nejvhodnější softwarové i hardwarové řešení. Vybrané hardwarové komponenty jsem zakoupil.</a:t>
            </a:r>
            <a:endParaRPr lang="cs-CZ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7605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1"/>
            <a:ext cx="2880000" cy="1583708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Zabezpečovací systém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smtClean="0">
                <a:solidFill>
                  <a:schemeClr val="bg1"/>
                </a:solidFill>
              </a:rPr>
              <a:t>Co to je a z čeho </a:t>
            </a:r>
            <a:r>
              <a:rPr lang="cs-CZ" dirty="0">
                <a:solidFill>
                  <a:schemeClr val="bg1"/>
                </a:solidFill>
              </a:rPr>
              <a:t>se skládá zabezpečovací systém?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4" name="Podnadpis 2"/>
          <p:cNvSpPr txBox="1">
            <a:spLocks/>
          </p:cNvSpPr>
          <p:nvPr/>
        </p:nvSpPr>
        <p:spPr>
          <a:xfrm>
            <a:off x="3560064" y="2073890"/>
            <a:ext cx="8095488" cy="158371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Zařízení</a:t>
            </a:r>
            <a:r>
              <a:rPr lang="cs-CZ" sz="2000" dirty="0">
                <a:solidFill>
                  <a:schemeClr val="bg1"/>
                </a:solidFill>
              </a:rPr>
              <a:t>, které </a:t>
            </a:r>
            <a:r>
              <a:rPr lang="cs-CZ" sz="2000" dirty="0" smtClean="0">
                <a:solidFill>
                  <a:schemeClr val="bg1"/>
                </a:solidFill>
              </a:rPr>
              <a:t>vyhlašuje poplach </a:t>
            </a:r>
            <a:r>
              <a:rPr lang="cs-CZ" sz="2000" dirty="0">
                <a:solidFill>
                  <a:schemeClr val="bg1"/>
                </a:solidFill>
              </a:rPr>
              <a:t>a dává na vědomí, že nastaly nějaké potíže nebo došlo ke splnění sledované </a:t>
            </a:r>
            <a:r>
              <a:rPr lang="cs-CZ" sz="2000" dirty="0" smtClean="0">
                <a:solidFill>
                  <a:schemeClr val="bg1"/>
                </a:solidFill>
              </a:rPr>
              <a:t>podmínky</a:t>
            </a:r>
            <a:r>
              <a:rPr lang="cs-CZ" sz="2000" dirty="0">
                <a:solidFill>
                  <a:schemeClr val="bg1"/>
                </a:solidFill>
              </a:rPr>
              <a:t>. Systém je řízen ústřednou a může se spustit analogovou (např. dveřní, či okenní čidlo) i digitální (detektor pohybu) detekcí.</a:t>
            </a:r>
            <a:endParaRPr lang="cs-CZ" sz="2000" dirty="0">
              <a:solidFill>
                <a:schemeClr val="bg1"/>
              </a:solidFill>
            </a:endParaRPr>
          </a:p>
        </p:txBody>
      </p:sp>
      <p:sp>
        <p:nvSpPr>
          <p:cNvPr id="17" name="Podnadpis 2"/>
          <p:cNvSpPr txBox="1">
            <a:spLocks/>
          </p:cNvSpPr>
          <p:nvPr/>
        </p:nvSpPr>
        <p:spPr>
          <a:xfrm>
            <a:off x="451584" y="5432786"/>
            <a:ext cx="2880000" cy="1018189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Ovladač</a:t>
            </a:r>
            <a:endParaRPr lang="cs-CZ" sz="2000" dirty="0"/>
          </a:p>
        </p:txBody>
      </p:sp>
      <p:sp>
        <p:nvSpPr>
          <p:cNvPr id="18" name="Podnadpis 2"/>
          <p:cNvSpPr txBox="1">
            <a:spLocks/>
          </p:cNvSpPr>
          <p:nvPr/>
        </p:nvSpPr>
        <p:spPr>
          <a:xfrm>
            <a:off x="3560064" y="5432786"/>
            <a:ext cx="8095488" cy="101819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Slouží </a:t>
            </a:r>
            <a:r>
              <a:rPr lang="cs-CZ" sz="2000" dirty="0">
                <a:solidFill>
                  <a:schemeClr val="bg1"/>
                </a:solidFill>
              </a:rPr>
              <a:t>k ovládání </a:t>
            </a:r>
            <a:r>
              <a:rPr lang="cs-CZ" sz="2000" dirty="0" smtClean="0">
                <a:solidFill>
                  <a:schemeClr val="bg1"/>
                </a:solidFill>
              </a:rPr>
              <a:t>a </a:t>
            </a:r>
            <a:r>
              <a:rPr lang="cs-CZ" sz="2000" dirty="0">
                <a:solidFill>
                  <a:schemeClr val="bg1"/>
                </a:solidFill>
              </a:rPr>
              <a:t>programování ústředny. N</a:t>
            </a:r>
            <a:r>
              <a:rPr lang="cs-CZ" sz="2000" dirty="0" smtClean="0">
                <a:solidFill>
                  <a:schemeClr val="bg1"/>
                </a:solidFill>
              </a:rPr>
              <a:t>ejčastěji </a:t>
            </a:r>
            <a:r>
              <a:rPr lang="cs-CZ" sz="2000" dirty="0">
                <a:solidFill>
                  <a:schemeClr val="bg1"/>
                </a:solidFill>
              </a:rPr>
              <a:t>používá klávesnice, </a:t>
            </a:r>
            <a:r>
              <a:rPr lang="cs-CZ" sz="2000" dirty="0" smtClean="0">
                <a:solidFill>
                  <a:schemeClr val="bg1"/>
                </a:solidFill>
              </a:rPr>
              <a:t>ovládání </a:t>
            </a:r>
            <a:r>
              <a:rPr lang="cs-CZ" sz="2000" dirty="0">
                <a:solidFill>
                  <a:schemeClr val="bg1"/>
                </a:solidFill>
              </a:rPr>
              <a:t>přes </a:t>
            </a:r>
            <a:r>
              <a:rPr lang="cs-CZ" sz="2000" dirty="0" smtClean="0">
                <a:solidFill>
                  <a:schemeClr val="bg1"/>
                </a:solidFill>
              </a:rPr>
              <a:t>internet, nebo přes síť GSM </a:t>
            </a:r>
            <a:r>
              <a:rPr lang="cs-CZ" sz="2000" dirty="0">
                <a:solidFill>
                  <a:schemeClr val="bg1"/>
                </a:solidFill>
              </a:rPr>
              <a:t>(SMS příkazy</a:t>
            </a:r>
            <a:r>
              <a:rPr lang="cs-CZ" sz="2000" dirty="0" smtClean="0">
                <a:solidFill>
                  <a:schemeClr val="bg1"/>
                </a:solidFill>
              </a:rPr>
              <a:t>).</a:t>
            </a:r>
            <a:endParaRPr lang="cs-CZ" sz="2000" dirty="0">
              <a:solidFill>
                <a:schemeClr val="bg1"/>
              </a:solidFill>
            </a:endParaRPr>
          </a:p>
        </p:txBody>
      </p:sp>
      <p:sp>
        <p:nvSpPr>
          <p:cNvPr id="11" name="Podnadpis 2"/>
          <p:cNvSpPr txBox="1">
            <a:spLocks/>
          </p:cNvSpPr>
          <p:nvPr/>
        </p:nvSpPr>
        <p:spPr>
          <a:xfrm>
            <a:off x="451584" y="3896594"/>
            <a:ext cx="2880000" cy="1297197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Ústředna</a:t>
            </a:r>
            <a:endParaRPr lang="cs-CZ" sz="2000" dirty="0"/>
          </a:p>
        </p:txBody>
      </p:sp>
      <p:sp>
        <p:nvSpPr>
          <p:cNvPr id="12" name="Podnadpis 2"/>
          <p:cNvSpPr txBox="1">
            <a:spLocks/>
          </p:cNvSpPr>
          <p:nvPr/>
        </p:nvSpPr>
        <p:spPr>
          <a:xfrm>
            <a:off x="3560064" y="3896594"/>
            <a:ext cx="8095488" cy="1297198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Mozek </a:t>
            </a:r>
            <a:r>
              <a:rPr lang="cs-CZ" sz="2000" dirty="0">
                <a:solidFill>
                  <a:schemeClr val="bg1"/>
                </a:solidFill>
              </a:rPr>
              <a:t>celého </a:t>
            </a:r>
            <a:r>
              <a:rPr lang="cs-CZ" sz="2000" dirty="0" smtClean="0">
                <a:solidFill>
                  <a:schemeClr val="bg1"/>
                </a:solidFill>
              </a:rPr>
              <a:t>systému. Obstarává </a:t>
            </a:r>
            <a:r>
              <a:rPr lang="cs-CZ" sz="2000" dirty="0">
                <a:solidFill>
                  <a:schemeClr val="bg1"/>
                </a:solidFill>
              </a:rPr>
              <a:t>komunikaci mezi jednotlivými komponenty systému, má v integrované paměti uložené nejdůležitější </a:t>
            </a:r>
            <a:r>
              <a:rPr lang="cs-CZ" sz="2000" dirty="0" smtClean="0">
                <a:solidFill>
                  <a:schemeClr val="bg1"/>
                </a:solidFill>
              </a:rPr>
              <a:t>nastavení.</a:t>
            </a:r>
            <a:endParaRPr lang="cs-CZ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539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odnadpis 2"/>
          <p:cNvSpPr txBox="1">
            <a:spLocks/>
          </p:cNvSpPr>
          <p:nvPr/>
        </p:nvSpPr>
        <p:spPr>
          <a:xfrm>
            <a:off x="451584" y="2073890"/>
            <a:ext cx="2880000" cy="153494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Detektor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smtClean="0">
                <a:solidFill>
                  <a:schemeClr val="bg1"/>
                </a:solidFill>
              </a:rPr>
              <a:t>Co to je a z čeho </a:t>
            </a:r>
            <a:r>
              <a:rPr lang="cs-CZ" dirty="0">
                <a:solidFill>
                  <a:schemeClr val="bg1"/>
                </a:solidFill>
              </a:rPr>
              <a:t>se skládá zabezpečovací systém?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4" name="Podnadpis 2"/>
          <p:cNvSpPr txBox="1">
            <a:spLocks/>
          </p:cNvSpPr>
          <p:nvPr/>
        </p:nvSpPr>
        <p:spPr>
          <a:xfrm>
            <a:off x="3560064" y="2073890"/>
            <a:ext cx="8095488" cy="1534942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>
                <a:solidFill>
                  <a:schemeClr val="bg1"/>
                </a:solidFill>
              </a:rPr>
              <a:t>Je rozmístěn </a:t>
            </a:r>
            <a:r>
              <a:rPr lang="cs-CZ" sz="2000" dirty="0">
                <a:solidFill>
                  <a:schemeClr val="bg1"/>
                </a:solidFill>
              </a:rPr>
              <a:t>v hlídaném objektu a </a:t>
            </a:r>
            <a:r>
              <a:rPr lang="cs-CZ" sz="2000" dirty="0" smtClean="0">
                <a:solidFill>
                  <a:schemeClr val="bg1"/>
                </a:solidFill>
              </a:rPr>
              <a:t>při </a:t>
            </a:r>
            <a:r>
              <a:rPr lang="cs-CZ" sz="2000" dirty="0">
                <a:solidFill>
                  <a:schemeClr val="bg1"/>
                </a:solidFill>
              </a:rPr>
              <a:t>narušení (</a:t>
            </a:r>
            <a:r>
              <a:rPr lang="cs-CZ" sz="2000" dirty="0" smtClean="0">
                <a:solidFill>
                  <a:schemeClr val="bg1"/>
                </a:solidFill>
              </a:rPr>
              <a:t>otevření, pohyb, rozbití </a:t>
            </a:r>
            <a:r>
              <a:rPr lang="cs-CZ" sz="2000" dirty="0">
                <a:solidFill>
                  <a:schemeClr val="bg1"/>
                </a:solidFill>
              </a:rPr>
              <a:t>atd</a:t>
            </a:r>
            <a:r>
              <a:rPr lang="cs-CZ" sz="2000" dirty="0" smtClean="0">
                <a:solidFill>
                  <a:schemeClr val="bg1"/>
                </a:solidFill>
              </a:rPr>
              <a:t>.) předá informaci ústředně</a:t>
            </a:r>
            <a:r>
              <a:rPr lang="cs-CZ" sz="2000" dirty="0">
                <a:solidFill>
                  <a:schemeClr val="bg1"/>
                </a:solidFill>
              </a:rPr>
              <a:t>, která ji následně </a:t>
            </a:r>
            <a:r>
              <a:rPr lang="cs-CZ" sz="2000" dirty="0" smtClean="0">
                <a:solidFill>
                  <a:schemeClr val="bg1"/>
                </a:solidFill>
              </a:rPr>
              <a:t>zpracuje. Nejčastěji používané </a:t>
            </a:r>
            <a:r>
              <a:rPr lang="cs-CZ" sz="2000" dirty="0">
                <a:solidFill>
                  <a:schemeClr val="bg1"/>
                </a:solidFill>
              </a:rPr>
              <a:t>detektorové prvky jsou magnetický kontakt, d</a:t>
            </a:r>
            <a:r>
              <a:rPr lang="cs-CZ" sz="2000" dirty="0" smtClean="0">
                <a:solidFill>
                  <a:schemeClr val="bg1"/>
                </a:solidFill>
              </a:rPr>
              <a:t>etektor pohybu</a:t>
            </a:r>
            <a:r>
              <a:rPr lang="cs-CZ" sz="2000" dirty="0">
                <a:solidFill>
                  <a:schemeClr val="bg1"/>
                </a:solidFill>
              </a:rPr>
              <a:t>, tříštění </a:t>
            </a:r>
            <a:r>
              <a:rPr lang="cs-CZ" sz="2000" dirty="0" smtClean="0">
                <a:solidFill>
                  <a:schemeClr val="bg1"/>
                </a:solidFill>
              </a:rPr>
              <a:t>skla, plynu a video kamera.</a:t>
            </a:r>
            <a:endParaRPr lang="cs-CZ" sz="2000" dirty="0">
              <a:solidFill>
                <a:schemeClr val="bg1"/>
              </a:solidFill>
            </a:endParaRPr>
          </a:p>
        </p:txBody>
      </p:sp>
      <p:sp>
        <p:nvSpPr>
          <p:cNvPr id="11" name="Podnadpis 2"/>
          <p:cNvSpPr txBox="1">
            <a:spLocks/>
          </p:cNvSpPr>
          <p:nvPr/>
        </p:nvSpPr>
        <p:spPr>
          <a:xfrm>
            <a:off x="451584" y="3848317"/>
            <a:ext cx="2880000" cy="1297197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Komunikátor</a:t>
            </a:r>
            <a:endParaRPr lang="cs-CZ" sz="2000" dirty="0"/>
          </a:p>
        </p:txBody>
      </p:sp>
      <p:sp>
        <p:nvSpPr>
          <p:cNvPr id="12" name="Podnadpis 2"/>
          <p:cNvSpPr txBox="1">
            <a:spLocks/>
          </p:cNvSpPr>
          <p:nvPr/>
        </p:nvSpPr>
        <p:spPr>
          <a:xfrm>
            <a:off x="3560064" y="3848317"/>
            <a:ext cx="8095488" cy="1297198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O</a:t>
            </a:r>
            <a:r>
              <a:rPr lang="cs-CZ" sz="2000" dirty="0" smtClean="0">
                <a:solidFill>
                  <a:schemeClr val="bg1"/>
                </a:solidFill>
              </a:rPr>
              <a:t>desílá </a:t>
            </a:r>
            <a:r>
              <a:rPr lang="cs-CZ" sz="2000" dirty="0">
                <a:solidFill>
                  <a:schemeClr val="bg1"/>
                </a:solidFill>
              </a:rPr>
              <a:t>informaci o narušení objektu, případně o odchylce od normálního provozního stavu zabezpečovacího systému, </a:t>
            </a:r>
            <a:r>
              <a:rPr lang="cs-CZ" sz="2000" dirty="0" smtClean="0">
                <a:solidFill>
                  <a:schemeClr val="bg1"/>
                </a:solidFill>
              </a:rPr>
              <a:t>mimo </a:t>
            </a:r>
            <a:r>
              <a:rPr lang="cs-CZ" sz="2000" dirty="0">
                <a:solidFill>
                  <a:schemeClr val="bg1"/>
                </a:solidFill>
              </a:rPr>
              <a:t>hlídaný objekt. Nejčastější typy komunikátorů jsou </a:t>
            </a:r>
            <a:r>
              <a:rPr lang="cs-CZ" sz="2000" dirty="0" smtClean="0">
                <a:solidFill>
                  <a:schemeClr val="bg1"/>
                </a:solidFill>
              </a:rPr>
              <a:t>GSM, LAN, radiový, nebo telefonní. </a:t>
            </a:r>
            <a:endParaRPr lang="cs-CZ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967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5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dnadpis 2"/>
          <p:cNvSpPr txBox="1">
            <a:spLocks/>
          </p:cNvSpPr>
          <p:nvPr/>
        </p:nvSpPr>
        <p:spPr>
          <a:xfrm>
            <a:off x="1414272" y="2073891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>
                <a:solidFill>
                  <a:schemeClr val="bg1"/>
                </a:solidFill>
              </a:rPr>
              <a:t>Seznámení s problematikou a rešerše</a:t>
            </a:r>
          </a:p>
        </p:txBody>
      </p:sp>
      <p:sp>
        <p:nvSpPr>
          <p:cNvPr id="9" name="Podnadpis 2"/>
          <p:cNvSpPr txBox="1">
            <a:spLocks/>
          </p:cNvSpPr>
          <p:nvPr/>
        </p:nvSpPr>
        <p:spPr>
          <a:xfrm>
            <a:off x="451584" y="2073891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1</a:t>
            </a:r>
            <a:endParaRPr lang="cs-CZ" sz="2000" dirty="0"/>
          </a:p>
        </p:txBody>
      </p:sp>
      <p:sp>
        <p:nvSpPr>
          <p:cNvPr id="8" name="Podnadpis 2"/>
          <p:cNvSpPr txBox="1">
            <a:spLocks/>
          </p:cNvSpPr>
          <p:nvPr/>
        </p:nvSpPr>
        <p:spPr>
          <a:xfrm>
            <a:off x="0" y="0"/>
            <a:ext cx="12192001" cy="540000"/>
          </a:xfrm>
          <a:prstGeom prst="rect">
            <a:avLst/>
          </a:prstGeom>
          <a:solidFill>
            <a:srgbClr val="7E1A47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 smtClean="0">
                <a:solidFill>
                  <a:schemeClr val="bg1"/>
                </a:solidFill>
              </a:rPr>
              <a:t>Inteligentní domovní systém</a:t>
            </a:r>
            <a:endParaRPr lang="cs-CZ" sz="1800" dirty="0">
              <a:solidFill>
                <a:schemeClr val="bg1"/>
              </a:solidFill>
            </a:endParaRPr>
          </a:p>
        </p:txBody>
      </p:sp>
      <p:sp>
        <p:nvSpPr>
          <p:cNvPr id="10" name="Podnadpis 2"/>
          <p:cNvSpPr txBox="1">
            <a:spLocks/>
          </p:cNvSpPr>
          <p:nvPr/>
        </p:nvSpPr>
        <p:spPr>
          <a:xfrm>
            <a:off x="0" y="510565"/>
            <a:ext cx="12192001" cy="108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>
                <a:solidFill>
                  <a:schemeClr val="bg1"/>
                </a:solidFill>
              </a:rPr>
              <a:t>Cíle práce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9" name="Podnadpis 2"/>
          <p:cNvSpPr txBox="1">
            <a:spLocks/>
          </p:cNvSpPr>
          <p:nvPr/>
        </p:nvSpPr>
        <p:spPr>
          <a:xfrm>
            <a:off x="451584" y="2988162"/>
            <a:ext cx="720000" cy="720000"/>
          </a:xfrm>
          <a:prstGeom prst="rect">
            <a:avLst/>
          </a:prstGeom>
          <a:solidFill>
            <a:srgbClr val="46C33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2</a:t>
            </a:r>
            <a:endParaRPr lang="cs-CZ" sz="2000" dirty="0"/>
          </a:p>
        </p:txBody>
      </p:sp>
      <p:sp>
        <p:nvSpPr>
          <p:cNvPr id="20" name="Podnadpis 2"/>
          <p:cNvSpPr txBox="1">
            <a:spLocks/>
          </p:cNvSpPr>
          <p:nvPr/>
        </p:nvSpPr>
        <p:spPr>
          <a:xfrm>
            <a:off x="451584" y="3902433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3</a:t>
            </a:r>
            <a:endParaRPr lang="cs-CZ" sz="2000" dirty="0"/>
          </a:p>
        </p:txBody>
      </p:sp>
      <p:sp>
        <p:nvSpPr>
          <p:cNvPr id="21" name="Podnadpis 2"/>
          <p:cNvSpPr txBox="1">
            <a:spLocks/>
          </p:cNvSpPr>
          <p:nvPr/>
        </p:nvSpPr>
        <p:spPr>
          <a:xfrm>
            <a:off x="451584" y="4816704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/>
              <a:t>4</a:t>
            </a:r>
            <a:endParaRPr lang="cs-CZ" sz="2000" dirty="0"/>
          </a:p>
        </p:txBody>
      </p:sp>
      <p:sp>
        <p:nvSpPr>
          <p:cNvPr id="22" name="Podnadpis 2"/>
          <p:cNvSpPr txBox="1">
            <a:spLocks/>
          </p:cNvSpPr>
          <p:nvPr/>
        </p:nvSpPr>
        <p:spPr>
          <a:xfrm>
            <a:off x="451584" y="5730975"/>
            <a:ext cx="720000" cy="720000"/>
          </a:xfrm>
          <a:prstGeom prst="rect">
            <a:avLst/>
          </a:prstGeom>
          <a:solidFill>
            <a:srgbClr val="EE7F00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 smtClean="0"/>
              <a:t>5</a:t>
            </a:r>
            <a:endParaRPr lang="cs-CZ" sz="2000" dirty="0"/>
          </a:p>
        </p:txBody>
      </p:sp>
      <p:sp>
        <p:nvSpPr>
          <p:cNvPr id="23" name="Podnadpis 2"/>
          <p:cNvSpPr txBox="1">
            <a:spLocks/>
          </p:cNvSpPr>
          <p:nvPr/>
        </p:nvSpPr>
        <p:spPr>
          <a:xfrm>
            <a:off x="1414272" y="2988162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firmware ústředny (Arduino)</a:t>
            </a:r>
          </a:p>
        </p:txBody>
      </p:sp>
      <p:sp>
        <p:nvSpPr>
          <p:cNvPr id="24" name="Podnadpis 2"/>
          <p:cNvSpPr txBox="1">
            <a:spLocks/>
          </p:cNvSpPr>
          <p:nvPr/>
        </p:nvSpPr>
        <p:spPr>
          <a:xfrm>
            <a:off x="1414272" y="3902433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desktopové aplikace (Windows)</a:t>
            </a:r>
          </a:p>
        </p:txBody>
      </p:sp>
      <p:sp>
        <p:nvSpPr>
          <p:cNvPr id="25" name="Podnadpis 2"/>
          <p:cNvSpPr txBox="1">
            <a:spLocks/>
          </p:cNvSpPr>
          <p:nvPr/>
        </p:nvSpPr>
        <p:spPr>
          <a:xfrm>
            <a:off x="1414272" y="4816704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mobilní aplikace (Android)</a:t>
            </a:r>
          </a:p>
        </p:txBody>
      </p:sp>
      <p:sp>
        <p:nvSpPr>
          <p:cNvPr id="26" name="Podnadpis 2"/>
          <p:cNvSpPr txBox="1">
            <a:spLocks/>
          </p:cNvSpPr>
          <p:nvPr/>
        </p:nvSpPr>
        <p:spPr>
          <a:xfrm>
            <a:off x="1414272" y="5730975"/>
            <a:ext cx="10241280" cy="720000"/>
          </a:xfrm>
          <a:prstGeom prst="rect">
            <a:avLst/>
          </a:prstGeom>
          <a:solidFill>
            <a:srgbClr val="231F20">
              <a:alpha val="9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000" dirty="0">
                <a:solidFill>
                  <a:schemeClr val="bg1"/>
                </a:solidFill>
              </a:rPr>
              <a:t>Vytvoření webové aplikace (Web)</a:t>
            </a:r>
          </a:p>
        </p:txBody>
      </p:sp>
    </p:spTree>
    <p:extLst>
      <p:ext uri="{BB962C8B-B14F-4D97-AF65-F5344CB8AC3E}">
        <p14:creationId xmlns:p14="http://schemas.microsoft.com/office/powerpoint/2010/main" val="3097840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1661</TotalTime>
  <Words>1242</Words>
  <Application>Microsoft Office PowerPoint</Application>
  <PresentationFormat>Širokoúhlá obrazovka</PresentationFormat>
  <Paragraphs>343</Paragraphs>
  <Slides>33</Slides>
  <Notes>33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Courier New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Tomáš Moravec</dc:creator>
  <cp:lastModifiedBy>Tomáš Moravec</cp:lastModifiedBy>
  <cp:revision>483</cp:revision>
  <cp:lastPrinted>2018-02-25T22:15:54Z</cp:lastPrinted>
  <dcterms:created xsi:type="dcterms:W3CDTF">2016-06-13T14:42:24Z</dcterms:created>
  <dcterms:modified xsi:type="dcterms:W3CDTF">2018-04-23T04:53:22Z</dcterms:modified>
</cp:coreProperties>
</file>

<file path=docProps/thumbnail.jpeg>
</file>